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6" r:id="rId2"/>
    <p:sldId id="277" r:id="rId3"/>
    <p:sldId id="281" r:id="rId4"/>
    <p:sldId id="278" r:id="rId5"/>
    <p:sldId id="298" r:id="rId6"/>
    <p:sldId id="289" r:id="rId7"/>
    <p:sldId id="296" r:id="rId8"/>
    <p:sldId id="297" r:id="rId9"/>
    <p:sldId id="290" r:id="rId10"/>
    <p:sldId id="295" r:id="rId11"/>
    <p:sldId id="291" r:id="rId12"/>
    <p:sldId id="305" r:id="rId13"/>
    <p:sldId id="304" r:id="rId14"/>
    <p:sldId id="292" r:id="rId15"/>
    <p:sldId id="293" r:id="rId16"/>
    <p:sldId id="259" r:id="rId17"/>
    <p:sldId id="302" r:id="rId18"/>
    <p:sldId id="301" r:id="rId19"/>
    <p:sldId id="288" r:id="rId20"/>
    <p:sldId id="303" r:id="rId21"/>
    <p:sldId id="28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4117"/>
    <a:srgbClr val="131212"/>
    <a:srgbClr val="2A2A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100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F525FF-149B-4D54-92CF-65D02F175402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F36E7-9298-4D40-93D5-B4B3DB97F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064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F36E7-9298-4D40-93D5-B4B3DB97F3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817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F36E7-9298-4D40-93D5-B4B3DB97F3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7846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F36E7-9298-4D40-93D5-B4B3DB97F3B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759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F36E7-9298-4D40-93D5-B4B3DB97F3B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81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F36E7-9298-4D40-93D5-B4B3DB97F3B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748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F36E7-9298-4D40-93D5-B4B3DB97F3B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2492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F36E7-9298-4D40-93D5-B4B3DB97F3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8271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F36E7-9298-4D40-93D5-B4B3DB97F3B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276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F36E7-9298-4D40-93D5-B4B3DB97F3B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2100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F36E7-9298-4D40-93D5-B4B3DB97F3B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4485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F36E7-9298-4D40-93D5-B4B3DB97F3B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224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F36E7-9298-4D40-93D5-B4B3DB97F3B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1817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F36E7-9298-4D40-93D5-B4B3DB97F3B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648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F36E7-9298-4D40-93D5-B4B3DB97F3B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899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F36E7-9298-4D40-93D5-B4B3DB97F3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915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F36E7-9298-4D40-93D5-B4B3DB97F3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381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F36E7-9298-4D40-93D5-B4B3DB97F3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150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F36E7-9298-4D40-93D5-B4B3DB97F3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3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F36E7-9298-4D40-93D5-B4B3DB97F3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624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F36E7-9298-4D40-93D5-B4B3DB97F3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111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57CCB-3872-486F-9898-B459C7E7E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0479C3-6A7E-4C4F-B3A3-3EE755EF2B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46B78-3240-4F94-BF24-85FB1AD5F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2975B-F0E5-4B65-94CB-C7210A157A60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0F943-A893-4E1A-A893-833D3E101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20927-8EF1-412F-A9B3-090A7EC0B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A8C3E-406B-4EBB-AA17-44E99716F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907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9210C-2F72-4ED4-8AF2-E33712CD3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A614F7-E1F9-474E-BD3B-AD2EA809D4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EBF55-54A2-4412-9092-FEF62401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2975B-F0E5-4B65-94CB-C7210A157A60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E6667-D1BC-497F-94F5-318DDF421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26DE5-EB84-42DF-A6F4-D8AD33AC1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A8C3E-406B-4EBB-AA17-44E99716F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195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A934BB-BD55-42A5-9AB8-E2BEDE2E9C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B63867-387C-415B-8340-290657BE3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2EEE14-5854-4DAA-A8F7-233AD6D4B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2975B-F0E5-4B65-94CB-C7210A157A60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C2B4E-0FF0-420D-94B2-68EB82A9B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BE4B2-06B1-4626-BBF8-9163BDFB9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A8C3E-406B-4EBB-AA17-44E99716F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5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3253A-1C85-4370-A4B4-8731023F1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B1FC6-53A1-4812-B691-9ECBDE061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26CED-AD8A-4538-A480-8DE1735C5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2975B-F0E5-4B65-94CB-C7210A157A60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2CC8FD-DAAA-4A01-869E-2B74EBC38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AA39F-E4B8-4E03-A0A4-720FA000C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A8C3E-406B-4EBB-AA17-44E99716F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9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B6132-EE72-42BD-B2FB-D551FF6F2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4B625-73A4-41B1-97BC-DA49ABB4C8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FC740-63E9-43A2-9C62-1556F047D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2975B-F0E5-4B65-94CB-C7210A157A60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9D416-951C-4A5A-B776-E83798F62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8179D-CFDD-487B-877D-23B556E5D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A8C3E-406B-4EBB-AA17-44E99716F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0D375-37E0-4274-B5E2-267748F18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44D8A-F5B9-4AA5-91F0-FE33C4F4D1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DDC317-083B-48E6-8C84-0394DC6864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51B766-97FB-45C4-B629-A6B3895DF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2975B-F0E5-4B65-94CB-C7210A157A60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B6E05F-48A6-47C4-A6CA-C1CB87285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F34C4F-5E5B-4CDC-8BFC-0E6EAA961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A8C3E-406B-4EBB-AA17-44E99716F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81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19598-1CC7-4F2A-8D2B-962C2C464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E3A51-9089-40AA-AFBB-051ACA959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3BEEED-E53B-41B2-AAA2-33391D49C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7F2A11-3BE9-4CA0-996B-30F93D62B6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BE25F5-3CDF-4746-804F-EE1DA06A55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6D0DD2-100B-4EA9-B9B3-AA3660B80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2975B-F0E5-4B65-94CB-C7210A157A60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06F32E-ED86-4E88-ADE7-5E5776E68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182BF3-2F9D-431B-828F-42CA0213E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A8C3E-406B-4EBB-AA17-44E99716F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419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553A-B29E-4BB1-89F8-64C9E59EB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74C69A-0843-440E-9A27-8BF84C903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2975B-F0E5-4B65-94CB-C7210A157A60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C054DC-9BF6-4443-AF1F-3CCBE0257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95C034-EB94-489F-A8A6-57F300393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A8C3E-406B-4EBB-AA17-44E99716F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272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3AE3C1-0108-41EB-8E52-AEA66D81C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2975B-F0E5-4B65-94CB-C7210A157A60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44DE3F-0632-4C8A-B22C-9A34B57F2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E9115-7645-499E-BD45-1D120C26A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A8C3E-406B-4EBB-AA17-44E99716F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604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F0A38-DD64-42F0-9BF5-72B942467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9903C-24E2-455F-ABD9-398B06622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039664-0761-4B55-906B-486B28BFB7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94F7B5-A94E-4C2B-96B3-F98528C05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2975B-F0E5-4B65-94CB-C7210A157A60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7297F2-1C72-4A91-B7A6-D090DFDDD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C99E51-54E3-4DF6-A5C5-A52193F42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A8C3E-406B-4EBB-AA17-44E99716F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165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100E4-A68F-44C1-A101-30A58E57A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1D95E0-7CF9-4C77-A6DB-C40AB83130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025EF5-84CB-4C3C-995C-AB9F3E056A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53B079-5D12-42BD-8FC4-4624C2812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2975B-F0E5-4B65-94CB-C7210A157A60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79C4BD-1E0E-4543-882C-D4E2B62D3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2C706-BDDC-41A3-8029-5D063E3CC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A8C3E-406B-4EBB-AA17-44E99716F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58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77A467-E5E3-4D9F-A0C7-D774DDC71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62504D-A263-426A-A9E8-0952357069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A1C52-A3CD-4FBF-A9B7-6680D4CED1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2975B-F0E5-4B65-94CB-C7210A157A60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62090-0DF1-4F3F-96D3-37A9AE9FFE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019A5-971A-43DD-890D-B32D6EB74A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A8C3E-406B-4EBB-AA17-44E99716F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207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E9938C-B47F-4A3E-9450-9471B8424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A715ABB6-7180-45CA-A6DF-DAAC56D8C5D7}"/>
              </a:ext>
            </a:extLst>
          </p:cNvPr>
          <p:cNvSpPr txBox="1">
            <a:spLocks/>
          </p:cNvSpPr>
          <p:nvPr/>
        </p:nvSpPr>
        <p:spPr>
          <a:xfrm>
            <a:off x="315688" y="963386"/>
            <a:ext cx="6302826" cy="15403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Data Related Job Posts in US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E711C7-13C8-4CD7-A0E6-8F02B56C1E5B}"/>
              </a:ext>
            </a:extLst>
          </p:cNvPr>
          <p:cNvSpPr/>
          <p:nvPr/>
        </p:nvSpPr>
        <p:spPr>
          <a:xfrm>
            <a:off x="0" y="2607129"/>
            <a:ext cx="3145972" cy="97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7F745E9-ABDC-4620-949A-DAA74249DDBC}"/>
              </a:ext>
            </a:extLst>
          </p:cNvPr>
          <p:cNvSpPr txBox="1">
            <a:spLocks/>
          </p:cNvSpPr>
          <p:nvPr/>
        </p:nvSpPr>
        <p:spPr>
          <a:xfrm>
            <a:off x="315688" y="3004457"/>
            <a:ext cx="5910941" cy="1540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Data analysis, insights and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851456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C7112D-0652-4CB4-9B16-2D089F3AF9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7"/>
          <a:stretch/>
        </p:blipFill>
        <p:spPr>
          <a:xfrm>
            <a:off x="136070" y="907045"/>
            <a:ext cx="11979729" cy="5675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E90A0A4-74D8-4E35-8A79-D39DC42165A1}"/>
              </a:ext>
            </a:extLst>
          </p:cNvPr>
          <p:cNvSpPr/>
          <p:nvPr/>
        </p:nvSpPr>
        <p:spPr>
          <a:xfrm>
            <a:off x="518160" y="937808"/>
            <a:ext cx="3145972" cy="14436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F9FD1AEF-AB9A-43FB-9E50-F2863B7C1171}"/>
              </a:ext>
            </a:extLst>
          </p:cNvPr>
          <p:cNvSpPr txBox="1">
            <a:spLocks/>
          </p:cNvSpPr>
          <p:nvPr/>
        </p:nvSpPr>
        <p:spPr>
          <a:xfrm>
            <a:off x="408214" y="26257"/>
            <a:ext cx="7173686" cy="105591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6400" b="1" dirty="0">
              <a:solidFill>
                <a:schemeClr val="bg2">
                  <a:lumMod val="10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 marL="0" indent="0">
              <a:buNone/>
            </a:pPr>
            <a:r>
              <a:rPr lang="en-US" sz="8400" b="1" dirty="0">
                <a:solidFill>
                  <a:schemeClr val="bg2">
                    <a:lumMod val="1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Schedule types of the job posts </a:t>
            </a:r>
            <a:endParaRPr lang="en-US" sz="8400" b="1" dirty="0">
              <a:solidFill>
                <a:schemeClr val="accent5">
                  <a:lumMod val="20000"/>
                  <a:lumOff val="80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E8EBD9-9AC1-4E32-8B76-21E8874FC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36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258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983FDB9-830E-4531-9804-2966F9D0A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648" y="1121038"/>
            <a:ext cx="4615923" cy="461592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E90A0A4-74D8-4E35-8A79-D39DC42165A1}"/>
              </a:ext>
            </a:extLst>
          </p:cNvPr>
          <p:cNvSpPr/>
          <p:nvPr/>
        </p:nvSpPr>
        <p:spPr>
          <a:xfrm>
            <a:off x="347078" y="711099"/>
            <a:ext cx="3145972" cy="14436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F9FD1AEF-AB9A-43FB-9E50-F2863B7C1171}"/>
              </a:ext>
            </a:extLst>
          </p:cNvPr>
          <p:cNvSpPr txBox="1">
            <a:spLocks/>
          </p:cNvSpPr>
          <p:nvPr/>
        </p:nvSpPr>
        <p:spPr>
          <a:xfrm>
            <a:off x="250980" y="-35151"/>
            <a:ext cx="6117771" cy="105591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solidFill>
                <a:schemeClr val="bg2">
                  <a:lumMod val="10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 marL="0" indent="0">
              <a:buNone/>
            </a:pPr>
            <a:r>
              <a:rPr lang="tr-TR" sz="3600" b="1" dirty="0" err="1">
                <a:solidFill>
                  <a:schemeClr val="bg2">
                    <a:lumMod val="1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Percentage</a:t>
            </a:r>
            <a:r>
              <a:rPr lang="tr-TR" sz="3600" b="1" dirty="0">
                <a:solidFill>
                  <a:schemeClr val="bg2">
                    <a:lumMod val="1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of </a:t>
            </a:r>
            <a:r>
              <a:rPr lang="tr-TR" sz="3600" b="1" dirty="0" err="1">
                <a:solidFill>
                  <a:schemeClr val="bg2">
                    <a:lumMod val="1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job</a:t>
            </a:r>
            <a:r>
              <a:rPr lang="tr-TR" sz="3600" b="1" dirty="0">
                <a:solidFill>
                  <a:schemeClr val="bg2">
                    <a:lumMod val="1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</a:t>
            </a:r>
            <a:r>
              <a:rPr lang="tr-TR" sz="3600" b="1" dirty="0" err="1">
                <a:solidFill>
                  <a:schemeClr val="bg2">
                    <a:lumMod val="1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posts</a:t>
            </a:r>
            <a:r>
              <a:rPr lang="tr-TR" sz="3600" b="1" dirty="0">
                <a:solidFill>
                  <a:schemeClr val="bg2">
                    <a:lumMod val="1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</a:t>
            </a:r>
            <a:r>
              <a:rPr lang="tr-TR" sz="3600" b="1" dirty="0" err="1">
                <a:solidFill>
                  <a:schemeClr val="bg2">
                    <a:lumMod val="1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by</a:t>
            </a:r>
            <a:r>
              <a:rPr lang="tr-TR" sz="3600" b="1" dirty="0">
                <a:solidFill>
                  <a:schemeClr val="bg2">
                    <a:lumMod val="1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</a:t>
            </a:r>
            <a:r>
              <a:rPr lang="tr-TR" sz="3600" b="1" dirty="0" err="1">
                <a:solidFill>
                  <a:schemeClr val="bg2">
                    <a:lumMod val="1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seniority</a:t>
            </a:r>
            <a:endParaRPr lang="en-US" sz="3600" b="1" dirty="0">
              <a:solidFill>
                <a:schemeClr val="accent5">
                  <a:lumMod val="20000"/>
                  <a:lumOff val="80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A61440-DA9E-4B94-8E8D-8A86763FD593}"/>
              </a:ext>
            </a:extLst>
          </p:cNvPr>
          <p:cNvSpPr/>
          <p:nvPr/>
        </p:nvSpPr>
        <p:spPr>
          <a:xfrm rot="5400000" flipV="1">
            <a:off x="3232577" y="3253261"/>
            <a:ext cx="6226629" cy="457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4700E9E2-DF22-42BA-B1CC-AFA2AAD1285B}"/>
              </a:ext>
            </a:extLst>
          </p:cNvPr>
          <p:cNvSpPr txBox="1">
            <a:spLocks/>
          </p:cNvSpPr>
          <p:nvPr/>
        </p:nvSpPr>
        <p:spPr>
          <a:xfrm>
            <a:off x="8973589" y="208291"/>
            <a:ext cx="4417448" cy="493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Remote or not</a:t>
            </a:r>
            <a:endParaRPr lang="en-US" b="1" dirty="0">
              <a:solidFill>
                <a:schemeClr val="accent5">
                  <a:lumMod val="20000"/>
                  <a:lumOff val="80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8E7B44-D3F8-4EBC-B6FF-03B9D2CF54B2}"/>
              </a:ext>
            </a:extLst>
          </p:cNvPr>
          <p:cNvSpPr/>
          <p:nvPr/>
        </p:nvSpPr>
        <p:spPr>
          <a:xfrm>
            <a:off x="9046028" y="711099"/>
            <a:ext cx="3145972" cy="14436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B75EC6B-2C21-4CFE-973E-8F6F6547B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3510" y="1246725"/>
            <a:ext cx="600159" cy="2460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B2CB8B1-EBB2-48AF-B303-AA636A4ED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8603" y="5729013"/>
            <a:ext cx="600159" cy="246030"/>
          </a:xfrm>
          <a:prstGeom prst="rect">
            <a:avLst/>
          </a:prstGeom>
        </p:spPr>
      </p:pic>
      <p:sp>
        <p:nvSpPr>
          <p:cNvPr id="23" name="Subtitle 2">
            <a:extLst>
              <a:ext uri="{FF2B5EF4-FFF2-40B4-BE49-F238E27FC236}">
                <a16:creationId xmlns:a16="http://schemas.microsoft.com/office/drawing/2014/main" id="{247D7AFE-B7D3-4A11-93C2-8802AEFF3E4A}"/>
              </a:ext>
            </a:extLst>
          </p:cNvPr>
          <p:cNvSpPr txBox="1">
            <a:spLocks/>
          </p:cNvSpPr>
          <p:nvPr/>
        </p:nvSpPr>
        <p:spPr>
          <a:xfrm>
            <a:off x="6404272" y="1403150"/>
            <a:ext cx="1630084" cy="461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Remote</a:t>
            </a:r>
            <a:endParaRPr lang="en-US" sz="800" b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E810F34E-80A4-4444-8BE6-0E2C294AD8D8}"/>
              </a:ext>
            </a:extLst>
          </p:cNvPr>
          <p:cNvSpPr txBox="1">
            <a:spLocks/>
          </p:cNvSpPr>
          <p:nvPr/>
        </p:nvSpPr>
        <p:spPr>
          <a:xfrm>
            <a:off x="6404272" y="5405989"/>
            <a:ext cx="1344727" cy="59654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Remote</a:t>
            </a:r>
            <a:endParaRPr lang="en-US" sz="1400" b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C8AA0AE-F50B-4C30-880B-4F264F745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4405" y="5405989"/>
            <a:ext cx="600159" cy="29195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063D814-7176-4C17-824A-4D0485630886}"/>
              </a:ext>
            </a:extLst>
          </p:cNvPr>
          <p:cNvSpPr txBox="1"/>
          <p:nvPr/>
        </p:nvSpPr>
        <p:spPr>
          <a:xfrm>
            <a:off x="547203" y="5498682"/>
            <a:ext cx="3888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/>
              <a:t>Highest</a:t>
            </a:r>
            <a:r>
              <a:rPr lang="en-US" sz="1400" dirty="0"/>
              <a:t> : Mid-Level</a:t>
            </a:r>
            <a:endParaRPr lang="en-US" sz="1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DE67B9-DC7F-467F-8C89-2558E6C23220}"/>
              </a:ext>
            </a:extLst>
          </p:cNvPr>
          <p:cNvSpPr txBox="1"/>
          <p:nvPr/>
        </p:nvSpPr>
        <p:spPr>
          <a:xfrm>
            <a:off x="547203" y="5805766"/>
            <a:ext cx="3888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/>
              <a:t>Lowest</a:t>
            </a:r>
            <a:r>
              <a:rPr lang="en-US" sz="1400" dirty="0"/>
              <a:t> : </a:t>
            </a:r>
            <a:r>
              <a:rPr lang="tr-TR" sz="1400" dirty="0" err="1"/>
              <a:t>Entry</a:t>
            </a:r>
            <a:r>
              <a:rPr lang="tr-TR" sz="1400" dirty="0"/>
              <a:t> Level</a:t>
            </a:r>
            <a:endParaRPr lang="en-US" sz="1400" b="1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3A35C3A-35F9-4208-9163-88006C6FEA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3607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2EFE92-02B9-4209-AC8B-5BB8A9FEEA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51" y="1246725"/>
            <a:ext cx="5989066" cy="4087275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5E1B4C24-D76B-4CCC-A768-8295E33471FC}"/>
              </a:ext>
            </a:extLst>
          </p:cNvPr>
          <p:cNvCxnSpPr/>
          <p:nvPr/>
        </p:nvCxnSpPr>
        <p:spPr>
          <a:xfrm rot="10800000" flipV="1">
            <a:off x="7663543" y="4672724"/>
            <a:ext cx="1610126" cy="879243"/>
          </a:xfrm>
          <a:prstGeom prst="bentConnector3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D70D240-3091-46E4-B203-86FEA2722DD8}"/>
              </a:ext>
            </a:extLst>
          </p:cNvPr>
          <p:cNvCxnSpPr>
            <a:cxnSpLocks/>
          </p:cNvCxnSpPr>
          <p:nvPr/>
        </p:nvCxnSpPr>
        <p:spPr>
          <a:xfrm rot="10800000">
            <a:off x="7991211" y="1588143"/>
            <a:ext cx="891533" cy="74140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437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35AB82-9432-48D4-BF0F-7D82C2476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7" y="783281"/>
            <a:ext cx="5868219" cy="56205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E90A0A4-74D8-4E35-8A79-D39DC42165A1}"/>
              </a:ext>
            </a:extLst>
          </p:cNvPr>
          <p:cNvSpPr/>
          <p:nvPr/>
        </p:nvSpPr>
        <p:spPr>
          <a:xfrm>
            <a:off x="347078" y="711099"/>
            <a:ext cx="3145972" cy="14436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F9FD1AEF-AB9A-43FB-9E50-F2863B7C1171}"/>
              </a:ext>
            </a:extLst>
          </p:cNvPr>
          <p:cNvSpPr txBox="1">
            <a:spLocks/>
          </p:cNvSpPr>
          <p:nvPr/>
        </p:nvSpPr>
        <p:spPr>
          <a:xfrm>
            <a:off x="250980" y="-35151"/>
            <a:ext cx="6465506" cy="105591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solidFill>
                <a:schemeClr val="bg2">
                  <a:lumMod val="10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 marL="0" indent="0">
              <a:buNone/>
            </a:pPr>
            <a:r>
              <a:rPr lang="en-US" sz="3600" b="1" dirty="0">
                <a:solidFill>
                  <a:schemeClr val="tx2">
                    <a:lumMod val="5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Top 20 Highest Salary in Job Postings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B75EC6B-2C21-4CFE-973E-8F6F6547B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3510" y="1246725"/>
            <a:ext cx="600159" cy="2460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B2CB8B1-EBB2-48AF-B303-AA636A4ED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8603" y="5729013"/>
            <a:ext cx="600159" cy="24603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C8AA0AE-F50B-4C30-880B-4F264F745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6713" y="5187950"/>
            <a:ext cx="600159" cy="29195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3A35C3A-35F9-4208-9163-88006C6FEA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36070" cy="6858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8D24A88-359A-4510-ACD0-BB74DF43C2E2}"/>
              </a:ext>
            </a:extLst>
          </p:cNvPr>
          <p:cNvSpPr txBox="1"/>
          <p:nvPr/>
        </p:nvSpPr>
        <p:spPr>
          <a:xfrm>
            <a:off x="6581549" y="692536"/>
            <a:ext cx="557962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00B050"/>
                </a:solidFill>
              </a:rPr>
              <a:t>Highest</a:t>
            </a:r>
            <a:r>
              <a:rPr lang="en-US" sz="1600" dirty="0">
                <a:solidFill>
                  <a:srgbClr val="00B050"/>
                </a:solidFill>
              </a:rPr>
              <a:t> : </a:t>
            </a:r>
            <a:r>
              <a:rPr lang="en-US" sz="1600" dirty="0"/>
              <a:t>Data Analyst  for E-Commerce and Marketing Agency</a:t>
            </a:r>
          </a:p>
          <a:p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2/20 Director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2/20 Senior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16/20 Mid Level</a:t>
            </a:r>
            <a:endParaRPr lang="en-US" sz="1400" b="1" dirty="0"/>
          </a:p>
          <a:p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589590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E90A0A4-74D8-4E35-8A79-D39DC42165A1}"/>
              </a:ext>
            </a:extLst>
          </p:cNvPr>
          <p:cNvSpPr/>
          <p:nvPr/>
        </p:nvSpPr>
        <p:spPr>
          <a:xfrm>
            <a:off x="401507" y="707101"/>
            <a:ext cx="3145972" cy="14436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F9FD1AEF-AB9A-43FB-9E50-F2863B7C1171}"/>
              </a:ext>
            </a:extLst>
          </p:cNvPr>
          <p:cNvSpPr txBox="1">
            <a:spLocks/>
          </p:cNvSpPr>
          <p:nvPr/>
        </p:nvSpPr>
        <p:spPr>
          <a:xfrm>
            <a:off x="272142" y="-276632"/>
            <a:ext cx="6117771" cy="105591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solidFill>
                <a:schemeClr val="bg2">
                  <a:lumMod val="10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 marL="0" indent="0">
              <a:buNone/>
            </a:pPr>
            <a:r>
              <a:rPr lang="en-US" sz="3600" b="1" dirty="0">
                <a:solidFill>
                  <a:schemeClr val="bg2">
                    <a:lumMod val="1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Average </a:t>
            </a:r>
            <a:r>
              <a:rPr lang="tr-TR" sz="3600" b="1" dirty="0" err="1">
                <a:solidFill>
                  <a:schemeClr val="bg2">
                    <a:lumMod val="1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Salaries</a:t>
            </a:r>
            <a:r>
              <a:rPr lang="tr-TR" sz="3600" b="1" dirty="0">
                <a:solidFill>
                  <a:schemeClr val="bg2">
                    <a:lumMod val="1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</a:t>
            </a:r>
            <a:r>
              <a:rPr lang="tr-TR" sz="3600" b="1" dirty="0" err="1">
                <a:solidFill>
                  <a:schemeClr val="bg2">
                    <a:lumMod val="1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by</a:t>
            </a:r>
            <a:r>
              <a:rPr lang="tr-TR" sz="3600" b="1" dirty="0">
                <a:solidFill>
                  <a:schemeClr val="bg2">
                    <a:lumMod val="1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</a:t>
            </a:r>
            <a:r>
              <a:rPr lang="en-US" sz="3600" b="1" dirty="0">
                <a:solidFill>
                  <a:schemeClr val="bg2">
                    <a:lumMod val="1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Seniority</a:t>
            </a:r>
            <a:endParaRPr lang="en-US" sz="3600" b="1" dirty="0">
              <a:solidFill>
                <a:schemeClr val="accent5">
                  <a:lumMod val="20000"/>
                  <a:lumOff val="80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B75EC6B-2C21-4CFE-973E-8F6F6547B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510" y="1246725"/>
            <a:ext cx="600159" cy="2460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B2CB8B1-EBB2-48AF-B303-AA636A4ED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603" y="5729013"/>
            <a:ext cx="600159" cy="24603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C8AA0AE-F50B-4C30-880B-4F264F745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6713" y="5187950"/>
            <a:ext cx="600159" cy="29195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3A35C3A-35F9-4208-9163-88006C6FEA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3607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631786-F9CE-4D62-A4EF-443FDF37FC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542" r="13162"/>
          <a:stretch/>
        </p:blipFill>
        <p:spPr>
          <a:xfrm>
            <a:off x="272142" y="1246725"/>
            <a:ext cx="11652697" cy="410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542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E90A0A4-74D8-4E35-8A79-D39DC42165A1}"/>
              </a:ext>
            </a:extLst>
          </p:cNvPr>
          <p:cNvSpPr/>
          <p:nvPr/>
        </p:nvSpPr>
        <p:spPr>
          <a:xfrm>
            <a:off x="370114" y="6446936"/>
            <a:ext cx="3145972" cy="14436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7F4BE1-4EA2-4483-B9D9-F1B6FDEBCB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6" r="11607" b="4235"/>
          <a:stretch/>
        </p:blipFill>
        <p:spPr>
          <a:xfrm>
            <a:off x="0" y="0"/>
            <a:ext cx="12192000" cy="594848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9FD1AEF-AB9A-43FB-9E50-F2863B7C1171}"/>
              </a:ext>
            </a:extLst>
          </p:cNvPr>
          <p:cNvSpPr txBox="1">
            <a:spLocks/>
          </p:cNvSpPr>
          <p:nvPr/>
        </p:nvSpPr>
        <p:spPr>
          <a:xfrm>
            <a:off x="272143" y="5535385"/>
            <a:ext cx="6286500" cy="10559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solidFill>
                <a:schemeClr val="bg2">
                  <a:lumMod val="10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 marL="0" indent="0">
              <a:buNone/>
            </a:pP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Most Job Posts based on states</a:t>
            </a:r>
            <a:endParaRPr lang="en-US" sz="3200" b="1" dirty="0">
              <a:solidFill>
                <a:schemeClr val="accent5">
                  <a:lumMod val="20000"/>
                  <a:lumOff val="80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E8EBD9-9AC1-4E32-8B76-21E8874FC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1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18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BA5824-89B4-40E7-8F12-D271CB0169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" t="2643" r="1335" b="2962"/>
          <a:stretch/>
        </p:blipFill>
        <p:spPr>
          <a:xfrm>
            <a:off x="239486" y="1084168"/>
            <a:ext cx="11952514" cy="5769559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9FD1AEF-AB9A-43FB-9E50-F2863B7C1171}"/>
              </a:ext>
            </a:extLst>
          </p:cNvPr>
          <p:cNvSpPr txBox="1">
            <a:spLocks/>
          </p:cNvSpPr>
          <p:nvPr/>
        </p:nvSpPr>
        <p:spPr>
          <a:xfrm>
            <a:off x="239486" y="-4273"/>
            <a:ext cx="9310914" cy="81472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6400" b="1" dirty="0">
              <a:solidFill>
                <a:schemeClr val="bg1"/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 marL="0" indent="0">
              <a:buNone/>
            </a:pPr>
            <a:r>
              <a:rPr lang="en-US" sz="8400" b="1" dirty="0">
                <a:solidFill>
                  <a:schemeClr val="bg1"/>
                </a:solidFill>
                <a:highlight>
                  <a:srgbClr val="F14117"/>
                </a:highlight>
                <a:latin typeface="72 Black" panose="020B0A04030603020204" pitchFamily="34" charset="0"/>
                <a:cs typeface="72 Black" panose="020B0A04030603020204" pitchFamily="34" charset="0"/>
              </a:rPr>
              <a:t>Which qualifications do employers demand most?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90A0A4-74D8-4E35-8A79-D39DC42165A1}"/>
              </a:ext>
            </a:extLst>
          </p:cNvPr>
          <p:cNvSpPr/>
          <p:nvPr/>
        </p:nvSpPr>
        <p:spPr>
          <a:xfrm>
            <a:off x="342900" y="744523"/>
            <a:ext cx="3145972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DAFF89-0BF1-4396-9521-6FF885B73F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273"/>
            <a:ext cx="87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72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48FF643-7606-4878-A2E0-224B21FCA3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3" r="16305"/>
          <a:stretch/>
        </p:blipFill>
        <p:spPr>
          <a:xfrm>
            <a:off x="702043" y="1011892"/>
            <a:ext cx="8563032" cy="552248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870D774-7DEE-4D95-92E0-FFB73EA3C5AC}"/>
              </a:ext>
            </a:extLst>
          </p:cNvPr>
          <p:cNvSpPr/>
          <p:nvPr/>
        </p:nvSpPr>
        <p:spPr>
          <a:xfrm>
            <a:off x="386357" y="620615"/>
            <a:ext cx="2705186" cy="7607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EAF26CD-9ED1-48F5-A493-06C95263ED39}"/>
              </a:ext>
            </a:extLst>
          </p:cNvPr>
          <p:cNvSpPr txBox="1">
            <a:spLocks/>
          </p:cNvSpPr>
          <p:nvPr/>
        </p:nvSpPr>
        <p:spPr>
          <a:xfrm>
            <a:off x="283027" y="109851"/>
            <a:ext cx="7828644" cy="684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Salaries by required qualifications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C37A9A-F69B-45EE-A96B-621D512BF9C4}"/>
              </a:ext>
            </a:extLst>
          </p:cNvPr>
          <p:cNvSpPr txBox="1"/>
          <p:nvPr/>
        </p:nvSpPr>
        <p:spPr>
          <a:xfrm>
            <a:off x="9265075" y="1011892"/>
            <a:ext cx="3888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Highest</a:t>
            </a:r>
            <a:r>
              <a:rPr lang="en-US" sz="1600" dirty="0"/>
              <a:t> : Jobs require </a:t>
            </a:r>
            <a:r>
              <a:rPr lang="en-US" sz="1600" b="1" dirty="0"/>
              <a:t>Scala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CD9621-6FEC-4351-A97E-94AF2C4D6F06}"/>
              </a:ext>
            </a:extLst>
          </p:cNvPr>
          <p:cNvSpPr txBox="1"/>
          <p:nvPr/>
        </p:nvSpPr>
        <p:spPr>
          <a:xfrm>
            <a:off x="9265075" y="1381224"/>
            <a:ext cx="3888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Lowest</a:t>
            </a:r>
            <a:r>
              <a:rPr lang="en-US" sz="1600" dirty="0"/>
              <a:t> : Jobs require </a:t>
            </a:r>
            <a:r>
              <a:rPr lang="en-US" sz="1600" b="1" dirty="0" err="1"/>
              <a:t>Spss</a:t>
            </a:r>
            <a:endParaRPr lang="en-US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A34BD4-90FE-45E4-A976-1A8CF02108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36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705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AA67C3-03ED-4353-9296-B070FB40B8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80" r="17129"/>
          <a:stretch/>
        </p:blipFill>
        <p:spPr>
          <a:xfrm>
            <a:off x="738281" y="1136650"/>
            <a:ext cx="7186521" cy="572135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4EAF26CD-9ED1-48F5-A493-06C95263ED39}"/>
              </a:ext>
            </a:extLst>
          </p:cNvPr>
          <p:cNvSpPr txBox="1">
            <a:spLocks/>
          </p:cNvSpPr>
          <p:nvPr/>
        </p:nvSpPr>
        <p:spPr>
          <a:xfrm>
            <a:off x="522512" y="206024"/>
            <a:ext cx="9714564" cy="684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Number of jobs by required qualifications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AC0C33-C67D-4CE2-BF03-B456F64B28C4}"/>
              </a:ext>
            </a:extLst>
          </p:cNvPr>
          <p:cNvSpPr txBox="1"/>
          <p:nvPr/>
        </p:nvSpPr>
        <p:spPr>
          <a:xfrm>
            <a:off x="8140570" y="1096854"/>
            <a:ext cx="3888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/>
              <a:t>Highest</a:t>
            </a:r>
            <a:r>
              <a:rPr lang="en-US" sz="1400" dirty="0"/>
              <a:t> : Jobs require </a:t>
            </a:r>
            <a:r>
              <a:rPr lang="en-US" sz="1400" b="1" dirty="0"/>
              <a:t>SQL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49573E-CF2A-4B48-8CC7-BAE77392BFAB}"/>
              </a:ext>
            </a:extLst>
          </p:cNvPr>
          <p:cNvSpPr txBox="1"/>
          <p:nvPr/>
        </p:nvSpPr>
        <p:spPr>
          <a:xfrm>
            <a:off x="8140570" y="1435408"/>
            <a:ext cx="3888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/>
              <a:t>Lowest</a:t>
            </a:r>
            <a:r>
              <a:rPr lang="en-US" sz="1400" dirty="0"/>
              <a:t> : Jobs require </a:t>
            </a:r>
            <a:r>
              <a:rPr lang="en-US" sz="1400" b="1" dirty="0" err="1"/>
              <a:t>Tensorflow</a:t>
            </a:r>
            <a:endParaRPr lang="en-US" sz="1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717C1C-964F-4DBE-A69F-53CFA49584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3607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8FBE530-038F-4709-8ABC-80195CDA614B}"/>
              </a:ext>
            </a:extLst>
          </p:cNvPr>
          <p:cNvSpPr/>
          <p:nvPr/>
        </p:nvSpPr>
        <p:spPr>
          <a:xfrm>
            <a:off x="602331" y="814759"/>
            <a:ext cx="2705186" cy="7607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75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B5D957-18E9-428A-A76E-67C1A483A6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97" r="12488" b="1"/>
          <a:stretch/>
        </p:blipFill>
        <p:spPr>
          <a:xfrm>
            <a:off x="522513" y="1071682"/>
            <a:ext cx="11338818" cy="542309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870D774-7DEE-4D95-92E0-FFB73EA3C5AC}"/>
              </a:ext>
            </a:extLst>
          </p:cNvPr>
          <p:cNvSpPr/>
          <p:nvPr/>
        </p:nvSpPr>
        <p:spPr>
          <a:xfrm>
            <a:off x="685799" y="862606"/>
            <a:ext cx="5998029" cy="457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EAF26CD-9ED1-48F5-A493-06C95263ED39}"/>
              </a:ext>
            </a:extLst>
          </p:cNvPr>
          <p:cNvSpPr txBox="1">
            <a:spLocks/>
          </p:cNvSpPr>
          <p:nvPr/>
        </p:nvSpPr>
        <p:spPr>
          <a:xfrm>
            <a:off x="585105" y="177800"/>
            <a:ext cx="11021789" cy="6848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How much does being capable of a qualification increase the salary?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FDC139-8CD0-497C-B9CB-4BFB86A1633F}"/>
              </a:ext>
            </a:extLst>
          </p:cNvPr>
          <p:cNvSpPr txBox="1"/>
          <p:nvPr/>
        </p:nvSpPr>
        <p:spPr>
          <a:xfrm>
            <a:off x="5968999" y="6118065"/>
            <a:ext cx="25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29CF2C-1844-4254-A747-72A5A8717B6A}"/>
              </a:ext>
            </a:extLst>
          </p:cNvPr>
          <p:cNvSpPr txBox="1"/>
          <p:nvPr/>
        </p:nvSpPr>
        <p:spPr>
          <a:xfrm>
            <a:off x="758589" y="6534578"/>
            <a:ext cx="11433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graph shows the difference between the salaries which is presented in the job post, including and not including that qualification.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34A715-0EDC-49B3-B3A5-27617F82C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36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569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316895C-263F-4143-B084-7FD786324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A715ABB6-7180-45CA-A6DF-DAAC56D8C5D7}"/>
              </a:ext>
            </a:extLst>
          </p:cNvPr>
          <p:cNvSpPr txBox="1">
            <a:spLocks/>
          </p:cNvSpPr>
          <p:nvPr/>
        </p:nvSpPr>
        <p:spPr>
          <a:xfrm>
            <a:off x="136071" y="392140"/>
            <a:ext cx="10651672" cy="7399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 – </a:t>
            </a:r>
            <a:r>
              <a:rPr lang="tr-TR" sz="48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INSIGHTS</a:t>
            </a:r>
            <a:endParaRPr lang="en-US" sz="4800" b="1" dirty="0">
              <a:solidFill>
                <a:schemeClr val="bg1"/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 marL="0" indent="0">
              <a:buNone/>
            </a:pPr>
            <a:endParaRPr lang="en-US" sz="1800" b="1" dirty="0">
              <a:solidFill>
                <a:schemeClr val="bg1"/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 marL="914400" lvl="2" indent="0">
              <a:buNone/>
            </a:pPr>
            <a:endParaRPr lang="en-US" sz="1800" b="1" dirty="0">
              <a:solidFill>
                <a:schemeClr val="bg1"/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 marL="914400" lvl="2" indent="0">
              <a:buNone/>
            </a:pPr>
            <a:endParaRPr lang="en-US" sz="1800" b="1" dirty="0">
              <a:solidFill>
                <a:schemeClr val="bg1"/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 marL="914400" lvl="2" indent="0">
              <a:buNone/>
            </a:pPr>
            <a:endParaRPr lang="en-US" b="1" dirty="0">
              <a:solidFill>
                <a:schemeClr val="bg1"/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 lvl="2"/>
            <a:endParaRPr lang="en-US" sz="1800" b="1" dirty="0">
              <a:solidFill>
                <a:schemeClr val="bg1"/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A458D9E-1973-43AE-A0BD-A3FE320CE3CD}"/>
              </a:ext>
            </a:extLst>
          </p:cNvPr>
          <p:cNvSpPr txBox="1">
            <a:spLocks/>
          </p:cNvSpPr>
          <p:nvPr/>
        </p:nvSpPr>
        <p:spPr>
          <a:xfrm>
            <a:off x="345522" y="1630438"/>
            <a:ext cx="10651672" cy="67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None/>
            </a:pPr>
            <a:r>
              <a:rPr lang="en-US" sz="1800" b="1" dirty="0">
                <a:solidFill>
                  <a:schemeClr val="tx2">
                    <a:lumMod val="20000"/>
                    <a:lumOff val="80000"/>
                  </a:schemeClr>
                </a:solidFill>
                <a:highlight>
                  <a:srgbClr val="F14117"/>
                </a:highlight>
                <a:latin typeface="72 Black" panose="020B0A04030603020204" pitchFamily="34" charset="0"/>
                <a:cs typeface="72 Black" panose="020B0A04030603020204" pitchFamily="34" charset="0"/>
              </a:rPr>
              <a:t>SQL, Excel, </a:t>
            </a:r>
            <a:r>
              <a:rPr lang="en-US" sz="1800" b="1" dirty="0" err="1">
                <a:solidFill>
                  <a:schemeClr val="tx2">
                    <a:lumMod val="20000"/>
                    <a:lumOff val="80000"/>
                  </a:schemeClr>
                </a:solidFill>
                <a:highlight>
                  <a:srgbClr val="F14117"/>
                </a:highlight>
                <a:latin typeface="72 Black" panose="020B0A04030603020204" pitchFamily="34" charset="0"/>
                <a:cs typeface="72 Black" panose="020B0A04030603020204" pitchFamily="34" charset="0"/>
              </a:rPr>
              <a:t>PowerBI</a:t>
            </a:r>
            <a:r>
              <a:rPr lang="en-US" sz="1800" b="1" dirty="0">
                <a:solidFill>
                  <a:schemeClr val="tx2">
                    <a:lumMod val="20000"/>
                    <a:lumOff val="80000"/>
                  </a:schemeClr>
                </a:solidFill>
                <a:highlight>
                  <a:srgbClr val="F14117"/>
                </a:highlight>
                <a:latin typeface="72 Black" panose="020B0A04030603020204" pitchFamily="34" charset="0"/>
                <a:cs typeface="72 Black" panose="020B0A04030603020204" pitchFamily="34" charset="0"/>
              </a:rPr>
              <a:t>, Tableau, Python and R</a:t>
            </a:r>
            <a:r>
              <a:rPr lang="en-US" sz="1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are very high in demand. Job seekers should consider improving these skills.</a:t>
            </a:r>
          </a:p>
          <a:p>
            <a:pPr marL="914400" lvl="2" indent="0">
              <a:buNone/>
            </a:pPr>
            <a:endParaRPr lang="en-US" sz="1800" b="1" dirty="0">
              <a:solidFill>
                <a:schemeClr val="tx2">
                  <a:lumMod val="20000"/>
                  <a:lumOff val="80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 marL="914400" lvl="2" indent="0">
              <a:buNone/>
            </a:pPr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 lvl="2"/>
            <a:endParaRPr lang="en-US" sz="1800" b="1" dirty="0">
              <a:solidFill>
                <a:schemeClr val="tx2">
                  <a:lumMod val="20000"/>
                  <a:lumOff val="80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629409F-CE1B-4990-A9F9-A24A313431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89" y="1823538"/>
            <a:ext cx="310986" cy="270236"/>
          </a:xfrm>
          <a:prstGeom prst="rect">
            <a:avLst/>
          </a:prstGeom>
        </p:spPr>
      </p:pic>
      <p:sp>
        <p:nvSpPr>
          <p:cNvPr id="18" name="Subtitle 2">
            <a:extLst>
              <a:ext uri="{FF2B5EF4-FFF2-40B4-BE49-F238E27FC236}">
                <a16:creationId xmlns:a16="http://schemas.microsoft.com/office/drawing/2014/main" id="{782C6C96-451F-404F-8D3C-1D8E93B1E0AE}"/>
              </a:ext>
            </a:extLst>
          </p:cNvPr>
          <p:cNvSpPr txBox="1">
            <a:spLocks/>
          </p:cNvSpPr>
          <p:nvPr/>
        </p:nvSpPr>
        <p:spPr>
          <a:xfrm>
            <a:off x="345522" y="2579549"/>
            <a:ext cx="9616167" cy="67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None/>
            </a:pPr>
            <a:r>
              <a:rPr lang="en-US" sz="1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Highest salaries are given to people skilled in </a:t>
            </a:r>
            <a:r>
              <a:rPr lang="en-US" sz="1800" b="1" dirty="0">
                <a:solidFill>
                  <a:schemeClr val="tx2">
                    <a:lumMod val="20000"/>
                    <a:lumOff val="80000"/>
                  </a:schemeClr>
                </a:solidFill>
                <a:highlight>
                  <a:srgbClr val="F14117"/>
                </a:highlight>
                <a:latin typeface="72 Black" panose="020B0A04030603020204" pitchFamily="34" charset="0"/>
                <a:cs typeface="72 Black" panose="020B0A04030603020204" pitchFamily="34" charset="0"/>
              </a:rPr>
              <a:t>Scala, Spark, Hadoop and NoSQL.</a:t>
            </a:r>
          </a:p>
          <a:p>
            <a:pPr marL="914400" lvl="2" indent="0">
              <a:buNone/>
            </a:pPr>
            <a:endParaRPr lang="en-US" sz="1800" b="1" dirty="0">
              <a:solidFill>
                <a:schemeClr val="tx2">
                  <a:lumMod val="20000"/>
                  <a:lumOff val="80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 marL="914400" lvl="2" indent="0">
              <a:buNone/>
            </a:pPr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 lvl="2"/>
            <a:endParaRPr lang="en-US" sz="1800" b="1" dirty="0">
              <a:solidFill>
                <a:schemeClr val="tx2">
                  <a:lumMod val="20000"/>
                  <a:lumOff val="80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821E3BB-473B-4785-A11A-FEEF903D96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89" y="2733289"/>
            <a:ext cx="310986" cy="270236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0CF7215E-A633-4F71-99B1-913CD13020E9}"/>
              </a:ext>
            </a:extLst>
          </p:cNvPr>
          <p:cNvSpPr txBox="1">
            <a:spLocks/>
          </p:cNvSpPr>
          <p:nvPr/>
        </p:nvSpPr>
        <p:spPr>
          <a:xfrm>
            <a:off x="345522" y="3427159"/>
            <a:ext cx="9616167" cy="6767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None/>
            </a:pPr>
            <a:r>
              <a:rPr lang="en-US" sz="1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Even the total number of job posts</a:t>
            </a:r>
            <a:r>
              <a:rPr lang="tr-TR" sz="1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</a:t>
            </a:r>
            <a:r>
              <a:rPr lang="tr-TR" sz="1800" b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which</a:t>
            </a:r>
            <a:r>
              <a:rPr lang="en-US" sz="1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require </a:t>
            </a:r>
            <a:r>
              <a:rPr lang="en-US" sz="1800" b="1" dirty="0">
                <a:solidFill>
                  <a:schemeClr val="tx2">
                    <a:lumMod val="20000"/>
                    <a:lumOff val="80000"/>
                  </a:schemeClr>
                </a:solidFill>
                <a:highlight>
                  <a:srgbClr val="F14117"/>
                </a:highlight>
                <a:latin typeface="72 Black" panose="020B0A04030603020204" pitchFamily="34" charset="0"/>
                <a:cs typeface="72 Black" panose="020B0A04030603020204" pitchFamily="34" charset="0"/>
              </a:rPr>
              <a:t>NoSQL</a:t>
            </a:r>
            <a:r>
              <a:rPr lang="en-US" sz="1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skill is less than job post</a:t>
            </a:r>
            <a:r>
              <a:rPr lang="tr-TR" sz="1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s</a:t>
            </a:r>
            <a:r>
              <a:rPr lang="en-US" sz="1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require </a:t>
            </a:r>
            <a:r>
              <a:rPr lang="en-US" sz="1800" b="1" dirty="0">
                <a:solidFill>
                  <a:schemeClr val="tx2">
                    <a:lumMod val="20000"/>
                    <a:lumOff val="80000"/>
                  </a:schemeClr>
                </a:solidFill>
                <a:highlight>
                  <a:srgbClr val="F14117"/>
                </a:highlight>
                <a:latin typeface="72 Black" panose="020B0A04030603020204" pitchFamily="34" charset="0"/>
                <a:cs typeface="72 Black" panose="020B0A04030603020204" pitchFamily="34" charset="0"/>
              </a:rPr>
              <a:t>SQL</a:t>
            </a:r>
            <a:r>
              <a:rPr lang="en-US" sz="1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skill, salary is higher by</a:t>
            </a:r>
            <a:r>
              <a:rPr lang="tr-TR" sz="1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</a:t>
            </a:r>
            <a:r>
              <a:rPr lang="tr-TR" sz="1800" b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the</a:t>
            </a:r>
            <a:r>
              <a:rPr lang="en-US" sz="1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job posts require NoSQL skill. </a:t>
            </a:r>
          </a:p>
          <a:p>
            <a:pPr marL="914400" lvl="2" indent="0">
              <a:buNone/>
            </a:pPr>
            <a:endParaRPr lang="en-US" sz="1800" b="1" dirty="0">
              <a:solidFill>
                <a:schemeClr val="tx2">
                  <a:lumMod val="20000"/>
                  <a:lumOff val="80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 marL="914400" lvl="2" indent="0">
              <a:buNone/>
            </a:pPr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 lvl="2"/>
            <a:endParaRPr lang="en-US" sz="1800" b="1" dirty="0">
              <a:solidFill>
                <a:schemeClr val="tx2">
                  <a:lumMod val="20000"/>
                  <a:lumOff val="80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B8000F4-C01A-43AD-948C-C83AC326D6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89" y="3536737"/>
            <a:ext cx="310986" cy="270236"/>
          </a:xfrm>
          <a:prstGeom prst="rect">
            <a:avLst/>
          </a:prstGeom>
        </p:spPr>
      </p:pic>
      <p:sp>
        <p:nvSpPr>
          <p:cNvPr id="25" name="Subtitle 2">
            <a:extLst>
              <a:ext uri="{FF2B5EF4-FFF2-40B4-BE49-F238E27FC236}">
                <a16:creationId xmlns:a16="http://schemas.microsoft.com/office/drawing/2014/main" id="{F18DE540-17C3-4123-B800-A142F0E50AB9}"/>
              </a:ext>
            </a:extLst>
          </p:cNvPr>
          <p:cNvSpPr txBox="1">
            <a:spLocks/>
          </p:cNvSpPr>
          <p:nvPr/>
        </p:nvSpPr>
        <p:spPr>
          <a:xfrm>
            <a:off x="345522" y="4989117"/>
            <a:ext cx="9616167" cy="67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None/>
            </a:pPr>
            <a:r>
              <a:rPr lang="en-US" sz="1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State of Missouri has the highest count of job posts. (Info </a:t>
            </a:r>
            <a:r>
              <a:rPr lang="en-US" sz="1800" b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Reliability:Low</a:t>
            </a:r>
            <a:r>
              <a:rPr lang="en-US" sz="1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)</a:t>
            </a:r>
          </a:p>
          <a:p>
            <a:pPr marL="914400" lvl="2" indent="0">
              <a:buNone/>
            </a:pPr>
            <a:endParaRPr lang="en-US" sz="1800" b="1" dirty="0">
              <a:solidFill>
                <a:schemeClr val="tx2">
                  <a:lumMod val="20000"/>
                  <a:lumOff val="80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 marL="914400" lvl="2" indent="0">
              <a:buNone/>
            </a:pPr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 lvl="2"/>
            <a:endParaRPr lang="en-US" sz="1800" b="1" dirty="0">
              <a:solidFill>
                <a:schemeClr val="tx2">
                  <a:lumMod val="20000"/>
                  <a:lumOff val="80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8779480-52A4-4500-9484-D3DC0D5F8D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89" y="4312361"/>
            <a:ext cx="310986" cy="270236"/>
          </a:xfrm>
          <a:prstGeom prst="rect">
            <a:avLst/>
          </a:prstGeom>
        </p:spPr>
      </p:pic>
      <p:sp>
        <p:nvSpPr>
          <p:cNvPr id="27" name="Subtitle 2">
            <a:extLst>
              <a:ext uri="{FF2B5EF4-FFF2-40B4-BE49-F238E27FC236}">
                <a16:creationId xmlns:a16="http://schemas.microsoft.com/office/drawing/2014/main" id="{2674B5FC-76D1-47F2-B4EA-57AB78ED4960}"/>
              </a:ext>
            </a:extLst>
          </p:cNvPr>
          <p:cNvSpPr txBox="1">
            <a:spLocks/>
          </p:cNvSpPr>
          <p:nvPr/>
        </p:nvSpPr>
        <p:spPr>
          <a:xfrm>
            <a:off x="345522" y="4182583"/>
            <a:ext cx="10122782" cy="67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None/>
            </a:pPr>
            <a:r>
              <a:rPr lang="en-US" sz="1800" b="1" dirty="0">
                <a:solidFill>
                  <a:schemeClr val="tx2">
                    <a:lumMod val="20000"/>
                    <a:lumOff val="80000"/>
                  </a:schemeClr>
                </a:solidFill>
                <a:highlight>
                  <a:srgbClr val="F14117"/>
                </a:highlight>
                <a:latin typeface="72 Black" panose="020B0A04030603020204" pitchFamily="34" charset="0"/>
                <a:cs typeface="72 Black" panose="020B0A04030603020204" pitchFamily="34" charset="0"/>
              </a:rPr>
              <a:t>LinkedIn</a:t>
            </a:r>
            <a:r>
              <a:rPr lang="en-US" sz="1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has more than half of the total job posts. It may be a good idea to check the job posts </a:t>
            </a:r>
            <a:r>
              <a:rPr lang="tr-TR" sz="1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in </a:t>
            </a:r>
            <a:r>
              <a:rPr lang="tr-TR" sz="1800" b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LinkedIn</a:t>
            </a:r>
            <a:r>
              <a:rPr lang="en-US" sz="1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.</a:t>
            </a:r>
          </a:p>
          <a:p>
            <a:pPr marL="914400" lvl="2" indent="0">
              <a:buNone/>
            </a:pPr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 lvl="2"/>
            <a:endParaRPr lang="en-US" sz="1800" b="1" dirty="0">
              <a:solidFill>
                <a:schemeClr val="tx2">
                  <a:lumMod val="20000"/>
                  <a:lumOff val="80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434D54C-CC3D-4721-824D-416D2AC5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89" y="5032421"/>
            <a:ext cx="310986" cy="270236"/>
          </a:xfrm>
          <a:prstGeom prst="rect">
            <a:avLst/>
          </a:prstGeom>
        </p:spPr>
      </p:pic>
      <p:sp>
        <p:nvSpPr>
          <p:cNvPr id="29" name="Subtitle 2">
            <a:extLst>
              <a:ext uri="{FF2B5EF4-FFF2-40B4-BE49-F238E27FC236}">
                <a16:creationId xmlns:a16="http://schemas.microsoft.com/office/drawing/2014/main" id="{556FDCE7-2F8C-4E22-B1E0-63F1B909BCB8}"/>
              </a:ext>
            </a:extLst>
          </p:cNvPr>
          <p:cNvSpPr txBox="1">
            <a:spLocks/>
          </p:cNvSpPr>
          <p:nvPr/>
        </p:nvSpPr>
        <p:spPr>
          <a:xfrm>
            <a:off x="345522" y="5520291"/>
            <a:ext cx="10442221" cy="67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None/>
            </a:pPr>
            <a:r>
              <a:rPr lang="en-US" sz="1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Part time jobs and internships are a very little part of the total count. So delivering projects and gaining certificates are better ways to gain experience. </a:t>
            </a:r>
          </a:p>
          <a:p>
            <a:pPr marL="914400" lvl="2" indent="0">
              <a:buNone/>
            </a:pPr>
            <a:endParaRPr lang="en-US" sz="1800" b="1" dirty="0">
              <a:solidFill>
                <a:schemeClr val="tx2">
                  <a:lumMod val="20000"/>
                  <a:lumOff val="80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 marL="914400" lvl="2" indent="0">
              <a:buNone/>
            </a:pPr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 lvl="2"/>
            <a:endParaRPr lang="en-US" sz="1800" b="1" dirty="0">
              <a:solidFill>
                <a:schemeClr val="tx2">
                  <a:lumMod val="20000"/>
                  <a:lumOff val="80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9DE31CA-7998-4FB0-96A3-CA1C51D6D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89" y="5682362"/>
            <a:ext cx="310986" cy="27023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D39EB8B-E8C4-48A4-93A4-9854AA4F2665}"/>
              </a:ext>
            </a:extLst>
          </p:cNvPr>
          <p:cNvSpPr/>
          <p:nvPr/>
        </p:nvSpPr>
        <p:spPr>
          <a:xfrm>
            <a:off x="0" y="1257301"/>
            <a:ext cx="3145972" cy="97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71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F8EC94-4AAF-470C-ABF2-A22DC6D25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A715ABB6-7180-45CA-A6DF-DAAC56D8C5D7}"/>
              </a:ext>
            </a:extLst>
          </p:cNvPr>
          <p:cNvSpPr txBox="1">
            <a:spLocks/>
          </p:cNvSpPr>
          <p:nvPr/>
        </p:nvSpPr>
        <p:spPr>
          <a:xfrm>
            <a:off x="136071" y="392140"/>
            <a:ext cx="9269186" cy="6465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1 –</a:t>
            </a:r>
            <a:r>
              <a:rPr lang="en-US" sz="48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INTRODUCTION</a:t>
            </a:r>
          </a:p>
          <a:p>
            <a:pPr marL="0" indent="0">
              <a:buNone/>
            </a:pPr>
            <a:endParaRPr lang="en-US" sz="2000" b="1" dirty="0">
              <a:solidFill>
                <a:schemeClr val="bg1"/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	</a:t>
            </a:r>
          </a:p>
          <a:p>
            <a:r>
              <a:rPr lang="en-US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	Title: 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	</a:t>
            </a:r>
            <a:r>
              <a:rPr lang="en-US" sz="20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Data Analysis of j</a:t>
            </a:r>
            <a:r>
              <a:rPr lang="en-US" sz="2000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ob posts associated with data in US.</a:t>
            </a:r>
          </a:p>
          <a:p>
            <a:pPr marL="0" indent="0">
              <a:buNone/>
            </a:pPr>
            <a:endParaRPr lang="en-US" sz="2400" b="1" dirty="0">
              <a:solidFill>
                <a:schemeClr val="bg1"/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	Objective: 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  	</a:t>
            </a:r>
            <a:r>
              <a:rPr lang="en-US" sz="18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To identify job post statistics in US, to put on a clear table which 	may help both appliers and the companies.</a:t>
            </a:r>
          </a:p>
          <a:p>
            <a:pPr marL="0" indent="0">
              <a:buNone/>
            </a:pPr>
            <a:endParaRPr lang="en-US" sz="2400" b="1" dirty="0">
              <a:solidFill>
                <a:schemeClr val="bg1"/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	</a:t>
            </a:r>
            <a:r>
              <a:rPr lang="en-US" sz="24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Data Source: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	</a:t>
            </a:r>
            <a:r>
              <a:rPr lang="en-US" sz="18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Kaggle</a:t>
            </a:r>
            <a:r>
              <a:rPr lang="en-US" sz="24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- </a:t>
            </a:r>
            <a:r>
              <a:rPr lang="en-US" sz="18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Data Job Postings</a:t>
            </a:r>
            <a:endParaRPr lang="en-US" sz="2400" b="1" dirty="0">
              <a:solidFill>
                <a:schemeClr val="bg1"/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4CC4C2-151A-4F48-9197-D4AC3D6F4834}"/>
              </a:ext>
            </a:extLst>
          </p:cNvPr>
          <p:cNvSpPr/>
          <p:nvPr/>
        </p:nvSpPr>
        <p:spPr>
          <a:xfrm>
            <a:off x="0" y="1333501"/>
            <a:ext cx="3145972" cy="97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981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A2F2E3-4C43-48D9-A43C-9C94A9FC3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A715ABB6-7180-45CA-A6DF-DAAC56D8C5D7}"/>
              </a:ext>
            </a:extLst>
          </p:cNvPr>
          <p:cNvSpPr txBox="1">
            <a:spLocks/>
          </p:cNvSpPr>
          <p:nvPr/>
        </p:nvSpPr>
        <p:spPr>
          <a:xfrm>
            <a:off x="136071" y="392140"/>
            <a:ext cx="10651672" cy="7399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5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5</a:t>
            </a:r>
            <a:r>
              <a:rPr lang="en-US" sz="32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– </a:t>
            </a:r>
            <a:r>
              <a:rPr lang="tr-TR" sz="52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INSIGHTS</a:t>
            </a:r>
            <a:endParaRPr lang="en-US" sz="4800" b="1" dirty="0">
              <a:solidFill>
                <a:schemeClr val="bg1"/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 marL="0" indent="0">
              <a:buNone/>
            </a:pPr>
            <a:endParaRPr lang="en-US" sz="1800" b="1" dirty="0">
              <a:solidFill>
                <a:schemeClr val="bg1"/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 marL="914400" lvl="2" indent="0">
              <a:buNone/>
            </a:pPr>
            <a:endParaRPr lang="en-US" sz="1800" b="1" dirty="0">
              <a:solidFill>
                <a:schemeClr val="bg1"/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 marL="914400" lvl="2" indent="0">
              <a:buNone/>
            </a:pPr>
            <a:endParaRPr lang="en-US" sz="1800" b="1" dirty="0">
              <a:solidFill>
                <a:schemeClr val="bg1"/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 marL="914400" lvl="2" indent="0">
              <a:buNone/>
            </a:pPr>
            <a:endParaRPr lang="en-US" b="1" dirty="0">
              <a:solidFill>
                <a:schemeClr val="bg1"/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 lvl="2"/>
            <a:endParaRPr lang="en-US" sz="1800" b="1" dirty="0">
              <a:solidFill>
                <a:schemeClr val="bg1"/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A458D9E-1973-43AE-A0BD-A3FE320CE3CD}"/>
              </a:ext>
            </a:extLst>
          </p:cNvPr>
          <p:cNvSpPr txBox="1">
            <a:spLocks/>
          </p:cNvSpPr>
          <p:nvPr/>
        </p:nvSpPr>
        <p:spPr>
          <a:xfrm>
            <a:off x="345522" y="1630438"/>
            <a:ext cx="10651672" cy="67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None/>
            </a:pPr>
            <a:r>
              <a:rPr lang="en-US" sz="1800" b="1" dirty="0">
                <a:solidFill>
                  <a:schemeClr val="tx2">
                    <a:lumMod val="20000"/>
                    <a:lumOff val="80000"/>
                  </a:schemeClr>
                </a:solidFill>
                <a:highlight>
                  <a:srgbClr val="F14117"/>
                </a:highlight>
                <a:latin typeface="72 Black" panose="020B0A04030603020204" pitchFamily="34" charset="0"/>
                <a:cs typeface="72 Black" panose="020B0A04030603020204" pitchFamily="34" charset="0"/>
              </a:rPr>
              <a:t>Data Engineers </a:t>
            </a:r>
            <a:r>
              <a:rPr lang="en-US" sz="1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are the highest salary group among the jobs related with data.</a:t>
            </a:r>
          </a:p>
          <a:p>
            <a:pPr marL="914400" lvl="2" indent="0">
              <a:buNone/>
            </a:pPr>
            <a:endParaRPr lang="en-US" sz="1800" b="1" dirty="0">
              <a:solidFill>
                <a:schemeClr val="tx2">
                  <a:lumMod val="20000"/>
                  <a:lumOff val="80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 marL="914400" lvl="2" indent="0">
              <a:buNone/>
            </a:pPr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 lvl="2"/>
            <a:endParaRPr lang="en-US" sz="1800" b="1" dirty="0">
              <a:solidFill>
                <a:schemeClr val="tx2">
                  <a:lumMod val="20000"/>
                  <a:lumOff val="80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629409F-CE1B-4990-A9F9-A24A313431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89" y="1674365"/>
            <a:ext cx="310986" cy="270236"/>
          </a:xfrm>
          <a:prstGeom prst="rect">
            <a:avLst/>
          </a:prstGeom>
        </p:spPr>
      </p:pic>
      <p:sp>
        <p:nvSpPr>
          <p:cNvPr id="18" name="Subtitle 2">
            <a:extLst>
              <a:ext uri="{FF2B5EF4-FFF2-40B4-BE49-F238E27FC236}">
                <a16:creationId xmlns:a16="http://schemas.microsoft.com/office/drawing/2014/main" id="{782C6C96-451F-404F-8D3C-1D8E93B1E0AE}"/>
              </a:ext>
            </a:extLst>
          </p:cNvPr>
          <p:cNvSpPr txBox="1">
            <a:spLocks/>
          </p:cNvSpPr>
          <p:nvPr/>
        </p:nvSpPr>
        <p:spPr>
          <a:xfrm>
            <a:off x="345519" y="2213321"/>
            <a:ext cx="9616167" cy="67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None/>
            </a:pPr>
            <a:r>
              <a:rPr lang="tr-TR" sz="1800" b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Although</a:t>
            </a:r>
            <a:r>
              <a:rPr lang="tr-TR" sz="1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data </a:t>
            </a:r>
            <a:r>
              <a:rPr lang="tr-TR" sz="1800" b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engineers</a:t>
            </a:r>
            <a:r>
              <a:rPr lang="tr-TR" sz="1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</a:t>
            </a:r>
            <a:r>
              <a:rPr lang="tr-TR" sz="1800" b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are</a:t>
            </a:r>
            <a:r>
              <a:rPr lang="tr-TR" sz="1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</a:t>
            </a:r>
            <a:r>
              <a:rPr lang="tr-TR" sz="1800" b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the</a:t>
            </a:r>
            <a:r>
              <a:rPr lang="tr-TR" sz="1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</a:t>
            </a:r>
            <a:r>
              <a:rPr lang="tr-TR" sz="1800" b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highest</a:t>
            </a:r>
            <a:r>
              <a:rPr lang="tr-TR" sz="1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</a:t>
            </a:r>
            <a:r>
              <a:rPr lang="tr-TR" sz="1800" b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salary</a:t>
            </a:r>
            <a:r>
              <a:rPr lang="tr-TR" sz="1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</a:t>
            </a:r>
            <a:r>
              <a:rPr lang="tr-TR" sz="1800" b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group</a:t>
            </a:r>
            <a:r>
              <a:rPr lang="tr-TR" sz="1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, </a:t>
            </a:r>
            <a:r>
              <a:rPr lang="tr-TR" sz="1800" b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highest</a:t>
            </a:r>
            <a:r>
              <a:rPr lang="tr-TR" sz="1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</a:t>
            </a:r>
            <a:r>
              <a:rPr lang="tr-TR" sz="1800" b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salary</a:t>
            </a:r>
            <a:r>
              <a:rPr lang="tr-TR" sz="1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(322.400 $) is </a:t>
            </a:r>
            <a:r>
              <a:rPr lang="tr-TR" sz="1800" b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paid</a:t>
            </a:r>
            <a:r>
              <a:rPr lang="tr-TR" sz="1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</a:t>
            </a:r>
            <a:r>
              <a:rPr lang="tr-TR" sz="1800" b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to</a:t>
            </a:r>
            <a:r>
              <a:rPr lang="tr-TR" sz="1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a </a:t>
            </a:r>
            <a:r>
              <a:rPr lang="tr-TR" sz="1800" b="1" dirty="0">
                <a:solidFill>
                  <a:schemeClr val="tx2">
                    <a:lumMod val="20000"/>
                    <a:lumOff val="80000"/>
                  </a:schemeClr>
                </a:solidFill>
                <a:highlight>
                  <a:srgbClr val="F14117"/>
                </a:highlight>
                <a:latin typeface="72 Black" panose="020B0A04030603020204" pitchFamily="34" charset="0"/>
                <a:cs typeface="72 Black" panose="020B0A04030603020204" pitchFamily="34" charset="0"/>
              </a:rPr>
              <a:t>data </a:t>
            </a:r>
            <a:r>
              <a:rPr lang="tr-TR" sz="1800" b="1" dirty="0" err="1">
                <a:solidFill>
                  <a:schemeClr val="tx2">
                    <a:lumMod val="20000"/>
                    <a:lumOff val="80000"/>
                  </a:schemeClr>
                </a:solidFill>
                <a:highlight>
                  <a:srgbClr val="F14117"/>
                </a:highlight>
                <a:latin typeface="72 Black" panose="020B0A04030603020204" pitchFamily="34" charset="0"/>
                <a:cs typeface="72 Black" panose="020B0A04030603020204" pitchFamily="34" charset="0"/>
              </a:rPr>
              <a:t>analyst</a:t>
            </a:r>
            <a:r>
              <a:rPr lang="tr-TR" sz="1800" b="1" dirty="0">
                <a:solidFill>
                  <a:schemeClr val="tx2">
                    <a:lumMod val="20000"/>
                    <a:lumOff val="80000"/>
                  </a:schemeClr>
                </a:solidFill>
                <a:highlight>
                  <a:srgbClr val="F14117"/>
                </a:highlight>
                <a:latin typeface="72 Black" panose="020B0A04030603020204" pitchFamily="34" charset="0"/>
                <a:cs typeface="72 Black" panose="020B0A04030603020204" pitchFamily="34" charset="0"/>
              </a:rPr>
              <a:t>.</a:t>
            </a:r>
            <a:endParaRPr lang="en-US" sz="1800" b="1" dirty="0">
              <a:solidFill>
                <a:schemeClr val="tx2">
                  <a:lumMod val="20000"/>
                  <a:lumOff val="80000"/>
                </a:schemeClr>
              </a:solidFill>
              <a:highlight>
                <a:srgbClr val="F14117"/>
              </a:highlight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 marL="914400" lvl="2" indent="0">
              <a:buNone/>
            </a:pPr>
            <a:endParaRPr lang="en-US" sz="1800" b="1" dirty="0">
              <a:solidFill>
                <a:schemeClr val="tx2">
                  <a:lumMod val="20000"/>
                  <a:lumOff val="80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 marL="914400" lvl="2" indent="0">
              <a:buNone/>
            </a:pPr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 lvl="2"/>
            <a:endParaRPr lang="en-US" sz="1800" b="1" dirty="0">
              <a:solidFill>
                <a:schemeClr val="tx2">
                  <a:lumMod val="20000"/>
                  <a:lumOff val="80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821E3BB-473B-4785-A11A-FEEF903D96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31" y="2328807"/>
            <a:ext cx="310986" cy="27023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D3AA01F-F6BE-4594-978C-7995CE89C9B4}"/>
              </a:ext>
            </a:extLst>
          </p:cNvPr>
          <p:cNvSpPr/>
          <p:nvPr/>
        </p:nvSpPr>
        <p:spPr>
          <a:xfrm>
            <a:off x="0" y="1257301"/>
            <a:ext cx="3145972" cy="97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D2BE29C-6C47-4492-A887-F871E3071AB4}"/>
              </a:ext>
            </a:extLst>
          </p:cNvPr>
          <p:cNvSpPr txBox="1">
            <a:spLocks/>
          </p:cNvSpPr>
          <p:nvPr/>
        </p:nvSpPr>
        <p:spPr>
          <a:xfrm>
            <a:off x="345519" y="3575365"/>
            <a:ext cx="9616167" cy="67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None/>
            </a:pPr>
            <a:r>
              <a:rPr lang="tr-TR" sz="1800" b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Interns</a:t>
            </a:r>
            <a:r>
              <a:rPr lang="tr-TR" sz="1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</a:t>
            </a:r>
            <a:r>
              <a:rPr lang="tr-TR" sz="1800" b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get</a:t>
            </a:r>
            <a:r>
              <a:rPr lang="tr-TR" sz="1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</a:t>
            </a:r>
            <a:r>
              <a:rPr lang="tr-TR" sz="1800" b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paid</a:t>
            </a:r>
            <a:r>
              <a:rPr lang="tr-TR" sz="1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an </a:t>
            </a:r>
            <a:r>
              <a:rPr lang="tr-TR" sz="1800" b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average</a:t>
            </a:r>
            <a:r>
              <a:rPr lang="tr-TR" sz="1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of 42000 $ </a:t>
            </a:r>
            <a:r>
              <a:rPr lang="tr-TR" sz="1800" b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annually</a:t>
            </a:r>
            <a:r>
              <a:rPr lang="tr-TR" sz="1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</a:t>
            </a:r>
            <a:r>
              <a:rPr lang="tr-TR" sz="1800" b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which</a:t>
            </a:r>
            <a:r>
              <a:rPr lang="tr-TR" sz="1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is a </a:t>
            </a:r>
            <a:r>
              <a:rPr lang="tr-TR" sz="1800" b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good</a:t>
            </a:r>
            <a:r>
              <a:rPr lang="tr-TR" sz="1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</a:t>
            </a:r>
            <a:r>
              <a:rPr lang="tr-TR" sz="1800" b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point</a:t>
            </a:r>
            <a:r>
              <a:rPr lang="tr-TR" sz="1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</a:t>
            </a:r>
            <a:r>
              <a:rPr lang="tr-TR" sz="1800" b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for</a:t>
            </a:r>
            <a:r>
              <a:rPr lang="tr-TR" sz="1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</a:t>
            </a:r>
            <a:r>
              <a:rPr lang="tr-TR" sz="1800" b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starters</a:t>
            </a:r>
            <a:r>
              <a:rPr lang="tr-TR" sz="1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in data </a:t>
            </a:r>
            <a:r>
              <a:rPr lang="tr-TR" sz="1800" b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industry</a:t>
            </a:r>
            <a:r>
              <a:rPr lang="tr-TR" sz="1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.</a:t>
            </a:r>
            <a:endParaRPr lang="en-US" sz="1800" b="1" dirty="0">
              <a:solidFill>
                <a:schemeClr val="tx2">
                  <a:lumMod val="20000"/>
                  <a:lumOff val="80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 marL="914400" lvl="2" indent="0">
              <a:buNone/>
            </a:pPr>
            <a:endParaRPr lang="en-US" sz="1800" b="1" dirty="0">
              <a:solidFill>
                <a:schemeClr val="tx2">
                  <a:lumMod val="20000"/>
                  <a:lumOff val="80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 marL="914400" lvl="2" indent="0">
              <a:buNone/>
            </a:pPr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 lvl="2"/>
            <a:endParaRPr lang="en-US" sz="1800" b="1" dirty="0">
              <a:solidFill>
                <a:schemeClr val="tx2">
                  <a:lumMod val="20000"/>
                  <a:lumOff val="80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D8CFE4F-B4FE-4AFA-BB30-35CBE95D76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31" y="2969827"/>
            <a:ext cx="310986" cy="270236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492ED240-05FB-42D7-AD43-5DE72969D001}"/>
              </a:ext>
            </a:extLst>
          </p:cNvPr>
          <p:cNvSpPr txBox="1">
            <a:spLocks/>
          </p:cNvSpPr>
          <p:nvPr/>
        </p:nvSpPr>
        <p:spPr>
          <a:xfrm>
            <a:off x="345520" y="2952342"/>
            <a:ext cx="9616167" cy="67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None/>
            </a:pPr>
            <a:r>
              <a:rPr lang="en-US" sz="1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Data analyst</a:t>
            </a:r>
            <a:r>
              <a:rPr lang="tr-TR" sz="1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</a:t>
            </a:r>
            <a:r>
              <a:rPr lang="en-US" sz="1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job postings </a:t>
            </a:r>
            <a:r>
              <a:rPr lang="tr-TR" sz="1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has </a:t>
            </a:r>
            <a:r>
              <a:rPr lang="tr-TR" sz="1800" b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the</a:t>
            </a:r>
            <a:r>
              <a:rPr lang="tr-TR" sz="1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</a:t>
            </a:r>
            <a:r>
              <a:rPr lang="tr-TR" sz="1800" b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highest</a:t>
            </a:r>
            <a:r>
              <a:rPr lang="tr-TR" sz="1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</a:t>
            </a:r>
            <a:r>
              <a:rPr lang="tr-TR" sz="1800" b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number</a:t>
            </a:r>
            <a:r>
              <a:rPr lang="tr-TR" sz="1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of </a:t>
            </a:r>
            <a:r>
              <a:rPr lang="en-US" sz="1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job postings by far.</a:t>
            </a:r>
          </a:p>
          <a:p>
            <a:pPr marL="914400" lvl="2" indent="0">
              <a:buNone/>
            </a:pPr>
            <a:endParaRPr lang="en-US" sz="1800" b="1" dirty="0">
              <a:solidFill>
                <a:schemeClr val="tx2">
                  <a:lumMod val="20000"/>
                  <a:lumOff val="80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 marL="914400" lvl="2" indent="0">
              <a:buNone/>
            </a:pPr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 lvl="2"/>
            <a:endParaRPr lang="en-US" sz="1800" b="1" dirty="0">
              <a:solidFill>
                <a:schemeClr val="tx2">
                  <a:lumMod val="20000"/>
                  <a:lumOff val="80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5D517B5-6F69-40C6-A15B-07A5E3350F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31" y="3691363"/>
            <a:ext cx="310986" cy="270236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AFB25700-DE43-4300-9F50-DD97256BBD1B}"/>
              </a:ext>
            </a:extLst>
          </p:cNvPr>
          <p:cNvSpPr txBox="1">
            <a:spLocks/>
          </p:cNvSpPr>
          <p:nvPr/>
        </p:nvSpPr>
        <p:spPr>
          <a:xfrm>
            <a:off x="345518" y="4314386"/>
            <a:ext cx="9616167" cy="67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None/>
            </a:pPr>
            <a:r>
              <a:rPr lang="en-US" sz="1800" b="1" dirty="0">
                <a:solidFill>
                  <a:schemeClr val="tx2">
                    <a:lumMod val="20000"/>
                    <a:lumOff val="80000"/>
                  </a:schemeClr>
                </a:solidFill>
                <a:highlight>
                  <a:srgbClr val="F14117"/>
                </a:highlight>
                <a:latin typeface="72 Black" panose="020B0A04030603020204" pitchFamily="34" charset="0"/>
                <a:cs typeface="72 Black" panose="020B0A04030603020204" pitchFamily="34" charset="0"/>
              </a:rPr>
              <a:t>Mid level jobs </a:t>
            </a:r>
            <a:r>
              <a:rPr lang="en-US" sz="1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may offer high salaries, even in some cases higher than jobs stated as senior and director jobs.</a:t>
            </a:r>
          </a:p>
          <a:p>
            <a:pPr marL="914400" lvl="2" indent="0">
              <a:buNone/>
            </a:pPr>
            <a:endParaRPr lang="en-US" sz="1800" b="1" dirty="0">
              <a:solidFill>
                <a:schemeClr val="tx2">
                  <a:lumMod val="20000"/>
                  <a:lumOff val="80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 marL="914400" lvl="2" indent="0">
              <a:buNone/>
            </a:pPr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 lvl="2"/>
            <a:endParaRPr lang="en-US" sz="1800" b="1" dirty="0">
              <a:solidFill>
                <a:schemeClr val="tx2">
                  <a:lumMod val="20000"/>
                  <a:lumOff val="80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8ACD59A-B679-4275-9F30-AA06F2E5D4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31" y="4427409"/>
            <a:ext cx="310986" cy="270236"/>
          </a:xfrm>
          <a:prstGeom prst="rect">
            <a:avLst/>
          </a:prstGeom>
        </p:spPr>
      </p:pic>
      <p:sp>
        <p:nvSpPr>
          <p:cNvPr id="22" name="Subtitle 2">
            <a:extLst>
              <a:ext uri="{FF2B5EF4-FFF2-40B4-BE49-F238E27FC236}">
                <a16:creationId xmlns:a16="http://schemas.microsoft.com/office/drawing/2014/main" id="{C9BF10FE-243D-42E0-B8EE-97BD7A6983CA}"/>
              </a:ext>
            </a:extLst>
          </p:cNvPr>
          <p:cNvSpPr txBox="1">
            <a:spLocks/>
          </p:cNvSpPr>
          <p:nvPr/>
        </p:nvSpPr>
        <p:spPr>
          <a:xfrm>
            <a:off x="345517" y="5127971"/>
            <a:ext cx="9616167" cy="67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None/>
            </a:pPr>
            <a:r>
              <a:rPr lang="en-US" sz="1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%45,4 of the job postings offer </a:t>
            </a:r>
            <a:r>
              <a:rPr lang="en-US" sz="1800" b="1" dirty="0">
                <a:solidFill>
                  <a:schemeClr val="tx2">
                    <a:lumMod val="20000"/>
                    <a:lumOff val="80000"/>
                  </a:schemeClr>
                </a:solidFill>
                <a:highlight>
                  <a:srgbClr val="F14117"/>
                </a:highlight>
                <a:latin typeface="72 Black" panose="020B0A04030603020204" pitchFamily="34" charset="0"/>
                <a:cs typeface="72 Black" panose="020B0A04030603020204" pitchFamily="34" charset="0"/>
              </a:rPr>
              <a:t>remote working </a:t>
            </a:r>
            <a:r>
              <a:rPr lang="en-US" sz="1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option which has many advantages such as flexibility, increased productivity and cost savings.</a:t>
            </a:r>
          </a:p>
          <a:p>
            <a:pPr marL="914400" lvl="2" indent="0">
              <a:buNone/>
            </a:pPr>
            <a:endParaRPr lang="en-US" sz="1800" b="1" dirty="0">
              <a:solidFill>
                <a:schemeClr val="tx2">
                  <a:lumMod val="20000"/>
                  <a:lumOff val="80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 marL="914400" lvl="2" indent="0">
              <a:buNone/>
            </a:pPr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 lvl="2"/>
            <a:endParaRPr lang="en-US" sz="1800" b="1" dirty="0">
              <a:solidFill>
                <a:schemeClr val="tx2">
                  <a:lumMod val="20000"/>
                  <a:lumOff val="80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E10CF12-7900-43FB-B35C-3E8231C04B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31" y="5265618"/>
            <a:ext cx="310986" cy="27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777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79B5FF-7AD6-4D6D-B282-8814B7593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A715ABB6-7180-45CA-A6DF-DAAC56D8C5D7}"/>
              </a:ext>
            </a:extLst>
          </p:cNvPr>
          <p:cNvSpPr txBox="1">
            <a:spLocks/>
          </p:cNvSpPr>
          <p:nvPr/>
        </p:nvSpPr>
        <p:spPr>
          <a:xfrm>
            <a:off x="136071" y="392140"/>
            <a:ext cx="10651672" cy="6465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6 – </a:t>
            </a:r>
            <a:r>
              <a:rPr lang="en-US" sz="48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CONCLUSION</a:t>
            </a:r>
          </a:p>
          <a:p>
            <a:pPr marL="0" indent="0">
              <a:buNone/>
            </a:pPr>
            <a:endParaRPr lang="en-US" sz="2000" b="1" dirty="0">
              <a:solidFill>
                <a:schemeClr val="bg1"/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	In conclusion,</a:t>
            </a:r>
          </a:p>
          <a:p>
            <a:pPr marL="0" indent="0">
              <a:buNone/>
            </a:pPr>
            <a:endParaRPr lang="en-US" sz="2000" b="1" dirty="0">
              <a:solidFill>
                <a:schemeClr val="bg1"/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 lvl="2"/>
            <a:r>
              <a:rPr lang="en-US" sz="18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By analyzing job postings data, we can gain a better understanding of the skills and qualifications that are most in demand in </a:t>
            </a:r>
            <a:r>
              <a:rPr lang="tr-TR" sz="18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data </a:t>
            </a:r>
            <a:r>
              <a:rPr lang="tr-TR" sz="1800" b="1" dirty="0" err="1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related</a:t>
            </a:r>
            <a:r>
              <a:rPr lang="tr-TR" sz="18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</a:t>
            </a:r>
            <a:r>
              <a:rPr lang="tr-TR" sz="1800" b="1" dirty="0" err="1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jobs</a:t>
            </a:r>
            <a:r>
              <a:rPr lang="en-US" sz="18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, and use this information to make more informed hiring and career decisions.</a:t>
            </a:r>
            <a:endParaRPr lang="tr-TR" sz="1800" b="1" dirty="0">
              <a:solidFill>
                <a:schemeClr val="bg1"/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 marL="914400" lvl="2" indent="0">
              <a:buNone/>
            </a:pPr>
            <a:endParaRPr lang="en-US" sz="2000" b="1" dirty="0">
              <a:solidFill>
                <a:schemeClr val="bg1"/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 lvl="2"/>
            <a:r>
              <a:rPr lang="en-US" sz="18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I hope this presentation has been informative and has given you a better understanding of how job postings data can be used to gain insights into the labor market. Thank you for your attention</a:t>
            </a:r>
            <a:r>
              <a:rPr lang="tr-TR" sz="18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.</a:t>
            </a:r>
          </a:p>
          <a:p>
            <a:pPr marL="914400" lvl="2" indent="0">
              <a:buNone/>
            </a:pPr>
            <a:r>
              <a:rPr lang="en-US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	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	</a:t>
            </a:r>
            <a:r>
              <a:rPr lang="en-US" sz="18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  </a:t>
            </a:r>
            <a:r>
              <a:rPr lang="en-US" sz="1400" b="1" i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While this analysis has some limitations, including the availability and quality of </a:t>
            </a:r>
            <a:r>
              <a:rPr lang="tr-TR" sz="1400" b="1" i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</a:t>
            </a:r>
            <a:r>
              <a:rPr lang="en-US" sz="1400" b="1" i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the</a:t>
            </a:r>
            <a:r>
              <a:rPr lang="tr-TR" sz="1400" b="1" i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</a:t>
            </a:r>
            <a:r>
              <a:rPr lang="en-US" sz="1400" b="1" i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data,</a:t>
            </a:r>
            <a:endParaRPr lang="tr-TR" sz="1400" b="1" i="1" dirty="0">
              <a:solidFill>
                <a:schemeClr val="bg1"/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 marL="0" indent="0">
              <a:buNone/>
            </a:pPr>
            <a:r>
              <a:rPr lang="tr-TR" sz="1400" b="1" i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	   </a:t>
            </a:r>
            <a:r>
              <a:rPr lang="en-US" sz="1400" b="1" i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</a:t>
            </a:r>
            <a:r>
              <a:rPr lang="en-US" sz="1400" b="1" i="1" dirty="0" err="1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i</a:t>
            </a:r>
            <a:r>
              <a:rPr lang="en-US" sz="1400" b="1" i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believe that these recommendations provide a strong starting point for</a:t>
            </a:r>
            <a:r>
              <a:rPr lang="tr-TR" sz="1400" b="1" i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</a:t>
            </a:r>
            <a:r>
              <a:rPr lang="en-US" sz="1400" b="1" i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further </a:t>
            </a:r>
            <a:r>
              <a:rPr lang="tr-TR" sz="1400" b="1" i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	</a:t>
            </a:r>
            <a:r>
              <a:rPr lang="en-US" sz="1400" b="1" i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exploration and </a:t>
            </a:r>
            <a:endParaRPr lang="tr-TR" sz="1400" b="1" i="1" dirty="0">
              <a:solidFill>
                <a:schemeClr val="bg1"/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 marL="0" indent="0">
              <a:buNone/>
            </a:pPr>
            <a:r>
              <a:rPr lang="tr-TR" sz="1400" b="1" i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	   </a:t>
            </a:r>
            <a:r>
              <a:rPr lang="en-US" sz="1400" b="1" i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improvement.</a:t>
            </a:r>
            <a:endParaRPr lang="en-US" sz="2000" b="1" i="1" dirty="0">
              <a:solidFill>
                <a:schemeClr val="bg1"/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794E5B-7439-4596-B909-E6ACB452E3FB}"/>
              </a:ext>
            </a:extLst>
          </p:cNvPr>
          <p:cNvSpPr/>
          <p:nvPr/>
        </p:nvSpPr>
        <p:spPr>
          <a:xfrm>
            <a:off x="0" y="1257301"/>
            <a:ext cx="3145972" cy="97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216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1DA906-6BFB-4E8A-99E3-E66308AAB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A715ABB6-7180-45CA-A6DF-DAAC56D8C5D7}"/>
              </a:ext>
            </a:extLst>
          </p:cNvPr>
          <p:cNvSpPr txBox="1">
            <a:spLocks/>
          </p:cNvSpPr>
          <p:nvPr/>
        </p:nvSpPr>
        <p:spPr>
          <a:xfrm>
            <a:off x="136071" y="392140"/>
            <a:ext cx="9269186" cy="6465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2 – </a:t>
            </a:r>
            <a:r>
              <a:rPr lang="en-US" sz="48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OVERVIEW OF DATA</a:t>
            </a:r>
          </a:p>
          <a:p>
            <a:pPr marL="0" indent="0">
              <a:buNone/>
            </a:pPr>
            <a:endParaRPr lang="en-US" sz="2000" b="1" dirty="0">
              <a:solidFill>
                <a:schemeClr val="bg1"/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	</a:t>
            </a:r>
            <a:r>
              <a:rPr lang="en-US" b="1" u="sng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Number of observations 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	</a:t>
            </a:r>
            <a:r>
              <a:rPr lang="en-US" sz="20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14,436</a:t>
            </a:r>
          </a:p>
          <a:p>
            <a:pPr marL="0" indent="0">
              <a:buNone/>
            </a:pPr>
            <a:endParaRPr lang="en-US" sz="2000" b="1" dirty="0">
              <a:solidFill>
                <a:schemeClr val="bg1"/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	</a:t>
            </a:r>
            <a:r>
              <a:rPr lang="en-US" b="1" u="sng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Variables included</a:t>
            </a:r>
            <a:r>
              <a:rPr lang="en-US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</a:t>
            </a:r>
          </a:p>
          <a:p>
            <a:pPr marL="914400" lvl="2" indent="0">
              <a:buNone/>
            </a:pPr>
            <a:r>
              <a:rPr lang="en-US" sz="12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'title', '</a:t>
            </a:r>
            <a:r>
              <a:rPr lang="en-US" sz="1200" b="1" dirty="0" err="1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company_name</a:t>
            </a:r>
            <a:r>
              <a:rPr lang="en-US" sz="12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', 'location', 'via', 'description', 'extensions', '</a:t>
            </a:r>
            <a:r>
              <a:rPr lang="en-US" sz="1200" b="1" dirty="0" err="1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job_id</a:t>
            </a:r>
            <a:r>
              <a:rPr lang="en-US" sz="12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', 'thumbnail', '</a:t>
            </a:r>
            <a:r>
              <a:rPr lang="en-US" sz="1200" b="1" dirty="0" err="1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posted_at</a:t>
            </a:r>
            <a:r>
              <a:rPr lang="en-US" sz="12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', '</a:t>
            </a:r>
            <a:r>
              <a:rPr lang="en-US" sz="1200" b="1" dirty="0" err="1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schedule_type</a:t>
            </a:r>
            <a:r>
              <a:rPr lang="en-US" sz="12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', '</a:t>
            </a:r>
            <a:r>
              <a:rPr lang="en-US" sz="1200" b="1" dirty="0" err="1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work_from_home</a:t>
            </a:r>
            <a:r>
              <a:rPr lang="en-US" sz="12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', 'salary', '</a:t>
            </a:r>
            <a:r>
              <a:rPr lang="en-US" sz="1200" b="1" dirty="0" err="1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search_term</a:t>
            </a:r>
            <a:r>
              <a:rPr lang="en-US" sz="12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', '</a:t>
            </a:r>
            <a:r>
              <a:rPr lang="en-US" sz="1200" b="1" dirty="0" err="1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date_time</a:t>
            </a:r>
            <a:r>
              <a:rPr lang="en-US" sz="12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', '</a:t>
            </a:r>
            <a:r>
              <a:rPr lang="en-US" sz="1200" b="1" dirty="0" err="1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search_location</a:t>
            </a:r>
            <a:r>
              <a:rPr lang="en-US" sz="12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', '</a:t>
            </a:r>
            <a:r>
              <a:rPr lang="en-US" sz="1200" b="1" dirty="0" err="1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salary_pay</a:t>
            </a:r>
            <a:r>
              <a:rPr lang="en-US" sz="12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', '</a:t>
            </a:r>
            <a:r>
              <a:rPr lang="en-US" sz="1200" b="1" dirty="0" err="1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salary_rate</a:t>
            </a:r>
            <a:r>
              <a:rPr lang="en-US" sz="12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', '</a:t>
            </a:r>
            <a:r>
              <a:rPr lang="en-US" sz="1200" b="1" dirty="0" err="1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salary_avg</a:t>
            </a:r>
            <a:r>
              <a:rPr lang="en-US" sz="12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', '</a:t>
            </a:r>
            <a:r>
              <a:rPr lang="en-US" sz="1200" b="1" dirty="0" err="1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salary_min</a:t>
            </a:r>
            <a:r>
              <a:rPr lang="en-US" sz="12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', '</a:t>
            </a:r>
            <a:r>
              <a:rPr lang="en-US" sz="1200" b="1" dirty="0" err="1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salary_max</a:t>
            </a:r>
            <a:r>
              <a:rPr lang="en-US" sz="12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', '</a:t>
            </a:r>
            <a:r>
              <a:rPr lang="en-US" sz="1200" b="1" dirty="0" err="1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salary_hourly</a:t>
            </a:r>
            <a:r>
              <a:rPr lang="en-US" sz="12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', '</a:t>
            </a:r>
            <a:r>
              <a:rPr lang="en-US" sz="1200" b="1" dirty="0" err="1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salary_yearly</a:t>
            </a:r>
            <a:r>
              <a:rPr lang="en-US" sz="12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', '</a:t>
            </a:r>
            <a:r>
              <a:rPr lang="en-US" sz="1200" b="1" dirty="0" err="1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salary_standardized</a:t>
            </a:r>
            <a:r>
              <a:rPr lang="en-US" sz="12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', '</a:t>
            </a:r>
            <a:r>
              <a:rPr lang="en-US" sz="1200" b="1" dirty="0" err="1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description_tokens</a:t>
            </a:r>
            <a:r>
              <a:rPr lang="en-US" sz="12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’</a:t>
            </a:r>
          </a:p>
          <a:p>
            <a:pPr marL="914400" lvl="2" indent="0">
              <a:buNone/>
            </a:pPr>
            <a:endParaRPr lang="en-US" sz="1200" b="1" dirty="0">
              <a:solidFill>
                <a:schemeClr val="bg1"/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	</a:t>
            </a:r>
            <a:r>
              <a:rPr lang="en-US" b="1" u="sng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Data cleaning</a:t>
            </a:r>
            <a:endParaRPr lang="en-US" b="1" dirty="0">
              <a:solidFill>
                <a:schemeClr val="bg1"/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	</a:t>
            </a:r>
            <a:r>
              <a:rPr lang="en-US" sz="20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Duplicates removed, missing values imputed or removed, 	column data types identified and corrected.</a:t>
            </a:r>
            <a:r>
              <a:rPr lang="en-US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	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45BDF6-A526-42B6-B35A-98E162B1D739}"/>
              </a:ext>
            </a:extLst>
          </p:cNvPr>
          <p:cNvSpPr/>
          <p:nvPr/>
        </p:nvSpPr>
        <p:spPr>
          <a:xfrm>
            <a:off x="0" y="1257301"/>
            <a:ext cx="3145972" cy="97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882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F1782F-715D-4B6C-8D0D-64872CB298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A715ABB6-7180-45CA-A6DF-DAAC56D8C5D7}"/>
              </a:ext>
            </a:extLst>
          </p:cNvPr>
          <p:cNvSpPr txBox="1">
            <a:spLocks/>
          </p:cNvSpPr>
          <p:nvPr/>
        </p:nvSpPr>
        <p:spPr>
          <a:xfrm>
            <a:off x="125186" y="399034"/>
            <a:ext cx="11783786" cy="934674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b="1" dirty="0">
              <a:solidFill>
                <a:schemeClr val="bg1"/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 marL="0" indent="0">
              <a:buNone/>
            </a:pPr>
            <a:r>
              <a:rPr lang="en-US" sz="128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 – </a:t>
            </a:r>
            <a:r>
              <a:rPr lang="en-US" sz="192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DESCRIPTIVE ANALYSIS</a:t>
            </a:r>
          </a:p>
          <a:p>
            <a:pPr marL="0" indent="0">
              <a:buNone/>
            </a:pPr>
            <a:endParaRPr lang="en-US" sz="1000" b="1" dirty="0">
              <a:solidFill>
                <a:schemeClr val="bg1"/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 marL="0" indent="0">
              <a:buNone/>
            </a:pPr>
            <a:r>
              <a:rPr lang="en-US" sz="112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     </a:t>
            </a:r>
            <a:endParaRPr lang="en-US" sz="2000" b="1" dirty="0">
              <a:solidFill>
                <a:schemeClr val="bg1"/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			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			</a:t>
            </a:r>
            <a:endParaRPr lang="en-US" sz="2000" dirty="0">
              <a:solidFill>
                <a:schemeClr val="bg1"/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 marL="0" indent="0">
              <a:buNone/>
            </a:pPr>
            <a:endParaRPr lang="en-US" sz="3600" b="1" dirty="0">
              <a:solidFill>
                <a:schemeClr val="bg1"/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		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8266BEB-599E-4638-B5D7-62C84323875F}"/>
              </a:ext>
            </a:extLst>
          </p:cNvPr>
          <p:cNvSpPr txBox="1">
            <a:spLocks/>
          </p:cNvSpPr>
          <p:nvPr/>
        </p:nvSpPr>
        <p:spPr>
          <a:xfrm>
            <a:off x="364669" y="1277525"/>
            <a:ext cx="6428017" cy="16389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	</a:t>
            </a:r>
            <a:r>
              <a:rPr lang="en-US" sz="16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	</a:t>
            </a:r>
          </a:p>
          <a:p>
            <a:r>
              <a:rPr lang="en-US" sz="18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Most Job Posts:    </a:t>
            </a:r>
            <a:r>
              <a:rPr lang="en-US" sz="16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Data Analyst</a:t>
            </a:r>
            <a:r>
              <a:rPr lang="en-US" sz="14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		</a:t>
            </a:r>
          </a:p>
          <a:p>
            <a:r>
              <a:rPr lang="en-US" sz="18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Least Job Posts:   </a:t>
            </a:r>
            <a:r>
              <a:rPr lang="en-US" sz="16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Data Warehouse Engineer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		</a:t>
            </a:r>
            <a:r>
              <a:rPr lang="en-US" sz="6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	</a:t>
            </a:r>
          </a:p>
          <a:p>
            <a:r>
              <a:rPr lang="en-US" sz="6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			</a:t>
            </a:r>
            <a:r>
              <a:rPr lang="en-US" sz="4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			</a:t>
            </a:r>
          </a:p>
          <a:p>
            <a:pPr marL="0" indent="0">
              <a:buNone/>
            </a:pPr>
            <a:endParaRPr lang="en-US" sz="400" dirty="0">
              <a:solidFill>
                <a:schemeClr val="bg1"/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 marL="0" indent="0">
              <a:buNone/>
            </a:pPr>
            <a:endParaRPr lang="en-US" sz="800" b="1" dirty="0">
              <a:solidFill>
                <a:schemeClr val="bg1"/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 marL="0" indent="0">
              <a:buNone/>
            </a:pPr>
            <a:r>
              <a:rPr lang="en-US" sz="6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		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027CF9D-ED10-4785-A174-3F7F39DFA864}"/>
              </a:ext>
            </a:extLst>
          </p:cNvPr>
          <p:cNvSpPr txBox="1">
            <a:spLocks/>
          </p:cNvSpPr>
          <p:nvPr/>
        </p:nvSpPr>
        <p:spPr>
          <a:xfrm>
            <a:off x="364669" y="2212199"/>
            <a:ext cx="6221187" cy="16389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		</a:t>
            </a:r>
          </a:p>
          <a:p>
            <a:r>
              <a:rPr lang="en-US" sz="18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Most Job Posts (Platform):    </a:t>
            </a:r>
            <a:r>
              <a:rPr lang="en-US" sz="16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LinkedIn</a:t>
            </a:r>
            <a:r>
              <a:rPr lang="en-US" sz="14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		</a:t>
            </a:r>
          </a:p>
          <a:p>
            <a:r>
              <a:rPr lang="en-US" sz="18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Most Job Posts (Job Type):    </a:t>
            </a:r>
            <a:r>
              <a:rPr lang="en-US" sz="16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Full Time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		</a:t>
            </a:r>
            <a:r>
              <a:rPr lang="en-US" sz="6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	</a:t>
            </a:r>
            <a:r>
              <a:rPr lang="en-US" sz="4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			</a:t>
            </a:r>
          </a:p>
          <a:p>
            <a:endParaRPr lang="en-US" sz="400" dirty="0">
              <a:solidFill>
                <a:schemeClr val="bg1"/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endParaRPr lang="en-US" sz="800" b="1" dirty="0">
              <a:solidFill>
                <a:schemeClr val="bg1"/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r>
              <a:rPr lang="en-US" sz="6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		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5285720-6257-4B25-86E2-D5B39D092FE6}"/>
              </a:ext>
            </a:extLst>
          </p:cNvPr>
          <p:cNvSpPr txBox="1">
            <a:spLocks/>
          </p:cNvSpPr>
          <p:nvPr/>
        </p:nvSpPr>
        <p:spPr>
          <a:xfrm>
            <a:off x="364667" y="4067632"/>
            <a:ext cx="6221187" cy="1520448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4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		</a:t>
            </a:r>
          </a:p>
          <a:p>
            <a:r>
              <a:rPr lang="en-US" sz="72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Most Job Posts </a:t>
            </a:r>
            <a:r>
              <a:rPr lang="en-US" sz="64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(Seniority):  Junior</a:t>
            </a:r>
            <a:r>
              <a:rPr lang="en-US" sz="56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		</a:t>
            </a:r>
          </a:p>
          <a:p>
            <a:r>
              <a:rPr lang="en-US" sz="72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Most Job Posts </a:t>
            </a:r>
            <a:r>
              <a:rPr lang="en-US" sz="64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(State): </a:t>
            </a:r>
            <a:r>
              <a:rPr lang="en-US" sz="72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        </a:t>
            </a:r>
            <a:r>
              <a:rPr lang="en-US" sz="64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Missouri</a:t>
            </a:r>
          </a:p>
          <a:p>
            <a:pPr marL="0" indent="0">
              <a:buNone/>
            </a:pPr>
            <a:r>
              <a:rPr lang="en-US" sz="80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		</a:t>
            </a:r>
            <a:r>
              <a:rPr lang="en-US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	</a:t>
            </a:r>
          </a:p>
          <a:p>
            <a:r>
              <a:rPr lang="en-US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			</a:t>
            </a:r>
            <a:r>
              <a:rPr lang="en-US" sz="20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			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 marL="0" indent="0">
              <a:buNone/>
            </a:pPr>
            <a:endParaRPr lang="en-US" sz="3600" b="1" dirty="0">
              <a:solidFill>
                <a:schemeClr val="bg1"/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		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AD01F16-8F62-435C-AEB6-EF31C1DF228F}"/>
              </a:ext>
            </a:extLst>
          </p:cNvPr>
          <p:cNvSpPr txBox="1">
            <a:spLocks/>
          </p:cNvSpPr>
          <p:nvPr/>
        </p:nvSpPr>
        <p:spPr>
          <a:xfrm>
            <a:off x="364668" y="3265610"/>
            <a:ext cx="6221187" cy="1638924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4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			</a:t>
            </a:r>
          </a:p>
          <a:p>
            <a:r>
              <a:rPr lang="en-US" sz="72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Highest Salary: </a:t>
            </a:r>
            <a:r>
              <a:rPr lang="en-US" sz="64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322.400 $</a:t>
            </a:r>
            <a:r>
              <a:rPr lang="en-US" sz="56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		</a:t>
            </a:r>
          </a:p>
          <a:p>
            <a:r>
              <a:rPr lang="en-US" sz="72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Lowest Salary:   </a:t>
            </a:r>
            <a:r>
              <a:rPr lang="en-US" sz="64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18.720 $	</a:t>
            </a:r>
            <a:r>
              <a:rPr lang="en-US" sz="80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	</a:t>
            </a:r>
            <a:r>
              <a:rPr lang="en-US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	</a:t>
            </a:r>
          </a:p>
          <a:p>
            <a:r>
              <a:rPr lang="en-US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			</a:t>
            </a:r>
            <a:r>
              <a:rPr lang="en-US" sz="20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			</a:t>
            </a:r>
          </a:p>
          <a:p>
            <a:endParaRPr lang="en-US" sz="2000" dirty="0">
              <a:solidFill>
                <a:schemeClr val="bg1"/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endParaRPr lang="en-US" sz="3600" b="1" dirty="0">
              <a:solidFill>
                <a:schemeClr val="bg1"/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		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2E915D-883C-4533-9C04-3F1D75038BE8}"/>
              </a:ext>
            </a:extLst>
          </p:cNvPr>
          <p:cNvSpPr/>
          <p:nvPr/>
        </p:nvSpPr>
        <p:spPr>
          <a:xfrm>
            <a:off x="0" y="1257301"/>
            <a:ext cx="3145972" cy="97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132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0B19779-7495-4740-81E8-5BA39B8CD5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3"/>
          <a:stretch/>
        </p:blipFill>
        <p:spPr>
          <a:xfrm>
            <a:off x="272143" y="1494148"/>
            <a:ext cx="11684151" cy="4909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E8EBD9-9AC1-4E32-8B76-21E8874FC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2143" cy="6858000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9FD1AEF-AB9A-43FB-9E50-F2863B7C1171}"/>
              </a:ext>
            </a:extLst>
          </p:cNvPr>
          <p:cNvSpPr txBox="1">
            <a:spLocks/>
          </p:cNvSpPr>
          <p:nvPr/>
        </p:nvSpPr>
        <p:spPr>
          <a:xfrm>
            <a:off x="272143" y="302419"/>
            <a:ext cx="10992603" cy="624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Average Salaries based on job titles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2CA7E-CD6A-411B-81E4-9FFEE7E2987A}"/>
              </a:ext>
            </a:extLst>
          </p:cNvPr>
          <p:cNvSpPr/>
          <p:nvPr/>
        </p:nvSpPr>
        <p:spPr>
          <a:xfrm>
            <a:off x="272143" y="869644"/>
            <a:ext cx="3145972" cy="11455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9515E99-A20B-459E-A040-F2B22B8EB475}"/>
              </a:ext>
            </a:extLst>
          </p:cNvPr>
          <p:cNvSpPr txBox="1">
            <a:spLocks/>
          </p:cNvSpPr>
          <p:nvPr/>
        </p:nvSpPr>
        <p:spPr>
          <a:xfrm>
            <a:off x="8184715" y="614671"/>
            <a:ext cx="4408429" cy="168476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6400" b="1" dirty="0">
              <a:solidFill>
                <a:schemeClr val="bg2">
                  <a:lumMod val="10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 marL="0" indent="0">
              <a:buNone/>
            </a:pPr>
            <a:r>
              <a:rPr lang="en-US" sz="80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			</a:t>
            </a:r>
          </a:p>
          <a:p>
            <a:pPr marL="0" indent="0">
              <a:buNone/>
            </a:pPr>
            <a:r>
              <a:rPr lang="en-US" sz="6400" b="1" dirty="0">
                <a:solidFill>
                  <a:schemeClr val="bg2">
                    <a:lumMod val="10000"/>
                  </a:schemeClr>
                </a:solidFill>
                <a:cs typeface="72 Black" panose="020B0A04030603020204" pitchFamily="34" charset="0"/>
              </a:rPr>
              <a:t>Highest </a:t>
            </a:r>
            <a:r>
              <a:rPr lang="tr-TR" sz="6400" b="1" dirty="0" err="1">
                <a:solidFill>
                  <a:schemeClr val="bg2">
                    <a:lumMod val="10000"/>
                  </a:schemeClr>
                </a:solidFill>
                <a:cs typeface="72 Black" panose="020B0A04030603020204" pitchFamily="34" charset="0"/>
              </a:rPr>
              <a:t>Avg</a:t>
            </a:r>
            <a:r>
              <a:rPr lang="tr-TR" sz="6400" b="1" dirty="0">
                <a:solidFill>
                  <a:schemeClr val="bg2">
                    <a:lumMod val="10000"/>
                  </a:schemeClr>
                </a:solidFill>
                <a:cs typeface="72 Black" panose="020B0A04030603020204" pitchFamily="34" charset="0"/>
              </a:rPr>
              <a:t>. </a:t>
            </a:r>
            <a:r>
              <a:rPr lang="en-US" sz="6400" b="1" dirty="0">
                <a:solidFill>
                  <a:schemeClr val="bg2">
                    <a:lumMod val="10000"/>
                  </a:schemeClr>
                </a:solidFill>
                <a:cs typeface="72 Black" panose="020B0A04030603020204" pitchFamily="34" charset="0"/>
              </a:rPr>
              <a:t>Salary: </a:t>
            </a:r>
            <a:r>
              <a:rPr lang="tr-TR" sz="5600" b="1" dirty="0">
                <a:solidFill>
                  <a:schemeClr val="tx1">
                    <a:lumMod val="85000"/>
                    <a:lumOff val="15000"/>
                  </a:schemeClr>
                </a:solidFill>
                <a:cs typeface="72 Black" panose="020B0A04030603020204" pitchFamily="34" charset="0"/>
              </a:rPr>
              <a:t>148.632</a:t>
            </a:r>
            <a:r>
              <a:rPr lang="en-US" sz="5600" b="1" dirty="0">
                <a:solidFill>
                  <a:schemeClr val="tx1">
                    <a:lumMod val="85000"/>
                    <a:lumOff val="15000"/>
                  </a:schemeClr>
                </a:solidFill>
                <a:cs typeface="72 Black" panose="020B0A04030603020204" pitchFamily="34" charset="0"/>
              </a:rPr>
              <a:t> $ (Data Eng.)</a:t>
            </a:r>
          </a:p>
          <a:p>
            <a:pPr marL="0" indent="0">
              <a:buNone/>
            </a:pPr>
            <a:r>
              <a:rPr lang="en-US" sz="8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72 Black" panose="020B0A04030603020204" pitchFamily="34" charset="0"/>
              </a:rPr>
              <a:t>			</a:t>
            </a:r>
          </a:p>
          <a:p>
            <a:pPr marL="0" indent="0">
              <a:buNone/>
            </a:pPr>
            <a:r>
              <a:rPr lang="en-US" sz="6400" b="1" dirty="0">
                <a:solidFill>
                  <a:schemeClr val="bg2">
                    <a:lumMod val="10000"/>
                  </a:schemeClr>
                </a:solidFill>
                <a:cs typeface="72 Black" panose="020B0A04030603020204" pitchFamily="34" charset="0"/>
              </a:rPr>
              <a:t>Lowest</a:t>
            </a:r>
            <a:r>
              <a:rPr lang="tr-TR" sz="6400" b="1" dirty="0">
                <a:solidFill>
                  <a:schemeClr val="bg2">
                    <a:lumMod val="10000"/>
                  </a:schemeClr>
                </a:solidFill>
                <a:cs typeface="72 Black" panose="020B0A04030603020204" pitchFamily="34" charset="0"/>
              </a:rPr>
              <a:t> </a:t>
            </a:r>
            <a:r>
              <a:rPr lang="tr-TR" sz="6400" b="1" dirty="0" err="1">
                <a:solidFill>
                  <a:schemeClr val="bg2">
                    <a:lumMod val="10000"/>
                  </a:schemeClr>
                </a:solidFill>
                <a:cs typeface="72 Black" panose="020B0A04030603020204" pitchFamily="34" charset="0"/>
              </a:rPr>
              <a:t>Avg</a:t>
            </a:r>
            <a:r>
              <a:rPr lang="tr-TR" sz="6400" b="1" dirty="0">
                <a:solidFill>
                  <a:schemeClr val="bg2">
                    <a:lumMod val="10000"/>
                  </a:schemeClr>
                </a:solidFill>
                <a:cs typeface="72 Black" panose="020B0A04030603020204" pitchFamily="34" charset="0"/>
              </a:rPr>
              <a:t>.</a:t>
            </a:r>
            <a:r>
              <a:rPr lang="en-US" sz="6400" b="1" dirty="0">
                <a:solidFill>
                  <a:schemeClr val="bg2">
                    <a:lumMod val="10000"/>
                  </a:schemeClr>
                </a:solidFill>
                <a:cs typeface="72 Black" panose="020B0A04030603020204" pitchFamily="34" charset="0"/>
              </a:rPr>
              <a:t> Salary</a:t>
            </a:r>
            <a:r>
              <a:rPr lang="en-US" sz="6400" b="1" dirty="0">
                <a:solidFill>
                  <a:schemeClr val="tx1">
                    <a:lumMod val="85000"/>
                    <a:lumOff val="15000"/>
                  </a:schemeClr>
                </a:solidFill>
                <a:cs typeface="72 Black" panose="020B0A04030603020204" pitchFamily="34" charset="0"/>
              </a:rPr>
              <a:t>:   </a:t>
            </a:r>
            <a:r>
              <a:rPr lang="tr-TR" sz="5600" b="1" dirty="0">
                <a:solidFill>
                  <a:schemeClr val="tx1">
                    <a:lumMod val="85000"/>
                    <a:lumOff val="15000"/>
                  </a:schemeClr>
                </a:solidFill>
                <a:cs typeface="72 Black" panose="020B0A04030603020204" pitchFamily="34" charset="0"/>
              </a:rPr>
              <a:t>97.067</a:t>
            </a:r>
            <a:r>
              <a:rPr lang="en-US" sz="5600" b="1" dirty="0">
                <a:solidFill>
                  <a:schemeClr val="tx1">
                    <a:lumMod val="85000"/>
                    <a:lumOff val="15000"/>
                  </a:schemeClr>
                </a:solidFill>
                <a:cs typeface="72 Black" panose="020B0A04030603020204" pitchFamily="34" charset="0"/>
              </a:rPr>
              <a:t> $ (Data An.)</a:t>
            </a:r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	</a:t>
            </a:r>
            <a:r>
              <a:rPr lang="en-US" sz="80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	</a:t>
            </a:r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	</a:t>
            </a:r>
          </a:p>
          <a:p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			</a:t>
            </a:r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			</a:t>
            </a:r>
            <a:endParaRPr lang="en-US" sz="2000" b="1" dirty="0">
              <a:solidFill>
                <a:schemeClr val="accent5">
                  <a:lumMod val="20000"/>
                  <a:lumOff val="80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accent5">
                  <a:lumMod val="20000"/>
                  <a:lumOff val="80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 marL="0" indent="0">
              <a:buNone/>
            </a:pPr>
            <a:endParaRPr lang="en-US" sz="3600" b="1" dirty="0">
              <a:solidFill>
                <a:schemeClr val="accent5">
                  <a:lumMod val="20000"/>
                  <a:lumOff val="80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		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78A6E0-21A6-42F7-827C-39DB3DC55F5A}"/>
              </a:ext>
            </a:extLst>
          </p:cNvPr>
          <p:cNvSpPr/>
          <p:nvPr/>
        </p:nvSpPr>
        <p:spPr>
          <a:xfrm>
            <a:off x="9046028" y="2031037"/>
            <a:ext cx="3145972" cy="500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126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E90A0A4-74D8-4E35-8A79-D39DC42165A1}"/>
              </a:ext>
            </a:extLst>
          </p:cNvPr>
          <p:cNvSpPr/>
          <p:nvPr/>
        </p:nvSpPr>
        <p:spPr>
          <a:xfrm>
            <a:off x="0" y="1286151"/>
            <a:ext cx="3145972" cy="14436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2E5A6A-EAA3-49ED-93B6-1877C0D31A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2" r="13496" b="5540"/>
          <a:stretch/>
        </p:blipFill>
        <p:spPr>
          <a:xfrm>
            <a:off x="0" y="859970"/>
            <a:ext cx="11919857" cy="59717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E8EBD9-9AC1-4E32-8B76-21E8874FC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2143" cy="6858000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9FD1AEF-AB9A-43FB-9E50-F2863B7C1171}"/>
              </a:ext>
            </a:extLst>
          </p:cNvPr>
          <p:cNvSpPr txBox="1">
            <a:spLocks/>
          </p:cNvSpPr>
          <p:nvPr/>
        </p:nvSpPr>
        <p:spPr>
          <a:xfrm>
            <a:off x="408214" y="26257"/>
            <a:ext cx="7026729" cy="1259894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6400" b="1" dirty="0">
              <a:solidFill>
                <a:schemeClr val="bg2">
                  <a:lumMod val="10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 marL="0" indent="0">
              <a:buNone/>
            </a:pPr>
            <a:r>
              <a:rPr lang="en-US" sz="9000" b="1" dirty="0">
                <a:solidFill>
                  <a:schemeClr val="bg2">
                    <a:lumMod val="1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Number of Job Post by job titles</a:t>
            </a:r>
            <a:endParaRPr lang="en-US" sz="9000" b="1" dirty="0">
              <a:solidFill>
                <a:schemeClr val="accent5">
                  <a:lumMod val="20000"/>
                  <a:lumOff val="80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B366DE-E727-4082-BDC0-C6CE238AA566}"/>
              </a:ext>
            </a:extLst>
          </p:cNvPr>
          <p:cNvSpPr/>
          <p:nvPr/>
        </p:nvSpPr>
        <p:spPr>
          <a:xfrm>
            <a:off x="538843" y="967615"/>
            <a:ext cx="3145972" cy="11455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7ED0F4-5051-4B64-9324-75D982555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4583" y="1116146"/>
            <a:ext cx="1668517" cy="387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29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CE64922-C959-4594-8A91-EFBA4279A3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6" b="6592"/>
          <a:stretch/>
        </p:blipFill>
        <p:spPr>
          <a:xfrm>
            <a:off x="24550" y="14358"/>
            <a:ext cx="12167449" cy="6843641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9FD1AEF-AB9A-43FB-9E50-F2863B7C1171}"/>
              </a:ext>
            </a:extLst>
          </p:cNvPr>
          <p:cNvSpPr txBox="1">
            <a:spLocks/>
          </p:cNvSpPr>
          <p:nvPr/>
        </p:nvSpPr>
        <p:spPr>
          <a:xfrm>
            <a:off x="193588" y="139043"/>
            <a:ext cx="5756364" cy="587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highlight>
                  <a:srgbClr val="F14117"/>
                </a:highlight>
                <a:latin typeface="72 Black" panose="020B0A04030603020204" pitchFamily="34" charset="0"/>
                <a:cs typeface="72 Black" panose="020B0A04030603020204" pitchFamily="34" charset="0"/>
              </a:rPr>
              <a:t>Salaries in the job posts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B6FB88C-43E2-4D48-AE3A-64287FDA9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124" y="1236018"/>
            <a:ext cx="1596658" cy="9979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027454F-F90F-44F9-9D4C-CAA94EE925F4}"/>
              </a:ext>
            </a:extLst>
          </p:cNvPr>
          <p:cNvSpPr/>
          <p:nvPr/>
        </p:nvSpPr>
        <p:spPr>
          <a:xfrm>
            <a:off x="3576320" y="4017246"/>
            <a:ext cx="3383280" cy="955036"/>
          </a:xfrm>
          <a:prstGeom prst="rect">
            <a:avLst/>
          </a:prstGeom>
          <a:solidFill>
            <a:srgbClr val="F14117">
              <a:alpha val="1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D25BAFB-8682-43F6-A457-A0482336A451}"/>
              </a:ext>
            </a:extLst>
          </p:cNvPr>
          <p:cNvCxnSpPr/>
          <p:nvPr/>
        </p:nvCxnSpPr>
        <p:spPr>
          <a:xfrm>
            <a:off x="3569789" y="2392947"/>
            <a:ext cx="338328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01AA320-A038-4FDB-A1E5-8DB05F08DA51}"/>
              </a:ext>
            </a:extLst>
          </p:cNvPr>
          <p:cNvCxnSpPr/>
          <p:nvPr/>
        </p:nvCxnSpPr>
        <p:spPr>
          <a:xfrm>
            <a:off x="3576320" y="5750560"/>
            <a:ext cx="338328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84147AA5-E818-477D-8BFA-9777CFA387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946" y="3597538"/>
            <a:ext cx="2756278" cy="2450024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363E261-60AB-4A15-9145-47289BEE942F}"/>
              </a:ext>
            </a:extLst>
          </p:cNvPr>
          <p:cNvSpPr txBox="1">
            <a:spLocks/>
          </p:cNvSpPr>
          <p:nvPr/>
        </p:nvSpPr>
        <p:spPr>
          <a:xfrm>
            <a:off x="7838165" y="3907487"/>
            <a:ext cx="2885053" cy="2140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16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Max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322.400 $</a:t>
            </a:r>
          </a:p>
          <a:p>
            <a:pPr>
              <a:buFontTx/>
              <a:buChar char="-"/>
            </a:pP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en-US" sz="16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Average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96.954 $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 </a:t>
            </a:r>
            <a:r>
              <a:rPr lang="en-US" sz="1600" b="1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Min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	    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18.720 $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3ADB34-C1D3-4D05-B384-CC949F4DFB20}"/>
              </a:ext>
            </a:extLst>
          </p:cNvPr>
          <p:cNvSpPr/>
          <p:nvPr/>
        </p:nvSpPr>
        <p:spPr>
          <a:xfrm>
            <a:off x="280676" y="550799"/>
            <a:ext cx="3145972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CA2189-1C05-4543-AC7A-B95BDB779207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5261429" y="2392947"/>
            <a:ext cx="6531" cy="16242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32609C7-957A-499B-9B8B-C8BACD57270A}"/>
              </a:ext>
            </a:extLst>
          </p:cNvPr>
          <p:cNvCxnSpPr>
            <a:cxnSpLocks/>
          </p:cNvCxnSpPr>
          <p:nvPr/>
        </p:nvCxnSpPr>
        <p:spPr>
          <a:xfrm flipV="1">
            <a:off x="5261429" y="4972282"/>
            <a:ext cx="0" cy="77827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82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61E7C9C-3E9A-4600-9CED-7AABF224BC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7" y="4273"/>
            <a:ext cx="11469126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DAFF89-0BF1-4396-9521-6FF885B73F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273"/>
            <a:ext cx="87086" cy="6858000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9FD1AEF-AB9A-43FB-9E50-F2863B7C1171}"/>
              </a:ext>
            </a:extLst>
          </p:cNvPr>
          <p:cNvSpPr txBox="1">
            <a:spLocks/>
          </p:cNvSpPr>
          <p:nvPr/>
        </p:nvSpPr>
        <p:spPr>
          <a:xfrm>
            <a:off x="250777" y="193542"/>
            <a:ext cx="6901543" cy="492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highlight>
                  <a:srgbClr val="F14117"/>
                </a:highlight>
                <a:latin typeface="72 Black" panose="020B0A04030603020204" pitchFamily="34" charset="0"/>
                <a:cs typeface="72 Black" panose="020B0A04030603020204" pitchFamily="34" charset="0"/>
              </a:rPr>
              <a:t>Salaries by the job titles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90A0A4-74D8-4E35-8A79-D39DC42165A1}"/>
              </a:ext>
            </a:extLst>
          </p:cNvPr>
          <p:cNvSpPr/>
          <p:nvPr/>
        </p:nvSpPr>
        <p:spPr>
          <a:xfrm>
            <a:off x="332339" y="626353"/>
            <a:ext cx="3145972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DD4F32-6098-4540-8A75-805F0467C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3973" y="439634"/>
            <a:ext cx="924054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1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C583E9F-A1CC-40C3-8C13-3D07DAC91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3607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E90A0A4-74D8-4E35-8A79-D39DC42165A1}"/>
              </a:ext>
            </a:extLst>
          </p:cNvPr>
          <p:cNvSpPr/>
          <p:nvPr/>
        </p:nvSpPr>
        <p:spPr>
          <a:xfrm>
            <a:off x="0" y="1286151"/>
            <a:ext cx="3145972" cy="14436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7A853E3-C3FD-4438-984F-56C2079D8621}"/>
              </a:ext>
            </a:extLst>
          </p:cNvPr>
          <p:cNvGrpSpPr/>
          <p:nvPr/>
        </p:nvGrpSpPr>
        <p:grpSpPr>
          <a:xfrm>
            <a:off x="4027714" y="696087"/>
            <a:ext cx="6161314" cy="5732285"/>
            <a:chOff x="3287486" y="1158372"/>
            <a:chExt cx="5867384" cy="547341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7AE67B-7233-403C-B8BC-E3036A2B1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7486" y="1158372"/>
              <a:ext cx="5867384" cy="5473410"/>
            </a:xfrm>
            <a:prstGeom prst="rect">
              <a:avLst/>
            </a:prstGeom>
          </p:spPr>
        </p:pic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1817CA63-F11E-4FEB-A5BC-889DC80D4577}"/>
                </a:ext>
              </a:extLst>
            </p:cNvPr>
            <p:cNvSpPr txBox="1">
              <a:spLocks/>
            </p:cNvSpPr>
            <p:nvPr/>
          </p:nvSpPr>
          <p:spPr>
            <a:xfrm>
              <a:off x="5578921" y="2662238"/>
              <a:ext cx="674914" cy="29391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5059</a:t>
              </a:r>
              <a:endPara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78BD1DA9-A5F3-4EF7-BC7B-359AE178582F}"/>
                </a:ext>
              </a:extLst>
            </p:cNvPr>
            <p:cNvSpPr txBox="1">
              <a:spLocks/>
            </p:cNvSpPr>
            <p:nvPr/>
          </p:nvSpPr>
          <p:spPr>
            <a:xfrm>
              <a:off x="4811486" y="5024437"/>
              <a:ext cx="674914" cy="29391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2035</a:t>
              </a:r>
              <a:endPara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51FAE092-6A8F-42A6-BF1C-24A3B517C6FE}"/>
                </a:ext>
              </a:extLst>
            </p:cNvPr>
            <p:cNvSpPr txBox="1">
              <a:spLocks/>
            </p:cNvSpPr>
            <p:nvPr/>
          </p:nvSpPr>
          <p:spPr>
            <a:xfrm>
              <a:off x="6063344" y="5318352"/>
              <a:ext cx="674914" cy="29391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836</a:t>
              </a:r>
              <a:endPara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Subtitle 2">
              <a:extLst>
                <a:ext uri="{FF2B5EF4-FFF2-40B4-BE49-F238E27FC236}">
                  <a16:creationId xmlns:a16="http://schemas.microsoft.com/office/drawing/2014/main" id="{954404BF-CF2C-432C-AE29-17935558DC85}"/>
                </a:ext>
              </a:extLst>
            </p:cNvPr>
            <p:cNvSpPr txBox="1">
              <a:spLocks/>
            </p:cNvSpPr>
            <p:nvPr/>
          </p:nvSpPr>
          <p:spPr>
            <a:xfrm>
              <a:off x="6847115" y="4954636"/>
              <a:ext cx="674914" cy="29391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835</a:t>
              </a:r>
              <a:endPara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9E398DD9-3791-4EB6-AEA8-83212850AAFE}"/>
                </a:ext>
              </a:extLst>
            </p:cNvPr>
            <p:cNvSpPr txBox="1">
              <a:spLocks/>
            </p:cNvSpPr>
            <p:nvPr/>
          </p:nvSpPr>
          <p:spPr>
            <a:xfrm>
              <a:off x="7347857" y="4301493"/>
              <a:ext cx="674914" cy="29391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742</a:t>
              </a:r>
              <a:endPara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9FD1AEF-AB9A-43FB-9E50-F2863B7C1171}"/>
              </a:ext>
            </a:extLst>
          </p:cNvPr>
          <p:cNvSpPr txBox="1">
            <a:spLocks/>
          </p:cNvSpPr>
          <p:nvPr/>
        </p:nvSpPr>
        <p:spPr>
          <a:xfrm>
            <a:off x="408215" y="26257"/>
            <a:ext cx="6286500" cy="1055915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6400" b="1" dirty="0">
              <a:solidFill>
                <a:schemeClr val="bg2">
                  <a:lumMod val="10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pPr marL="0" indent="0">
              <a:buNone/>
            </a:pPr>
            <a:r>
              <a:rPr lang="en-US" sz="8400" b="1" dirty="0">
                <a:solidFill>
                  <a:schemeClr val="bg2">
                    <a:lumMod val="10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Top 5 Job Platforms</a:t>
            </a:r>
            <a:endParaRPr lang="en-US" sz="8400" b="1" dirty="0">
              <a:solidFill>
                <a:schemeClr val="accent5">
                  <a:lumMod val="20000"/>
                  <a:lumOff val="80000"/>
                </a:schemeClr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4EFE0E-6348-4F8C-B117-B2352D9FC4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15" y="1191531"/>
            <a:ext cx="2694752" cy="2874403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E1E6FC35-09F9-4CDD-9947-F9E75EC59FFD}"/>
              </a:ext>
            </a:extLst>
          </p:cNvPr>
          <p:cNvSpPr txBox="1">
            <a:spLocks/>
          </p:cNvSpPr>
          <p:nvPr/>
        </p:nvSpPr>
        <p:spPr>
          <a:xfrm>
            <a:off x="674472" y="1652468"/>
            <a:ext cx="2308214" cy="1811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1 -  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LinkedIn</a:t>
            </a:r>
            <a:r>
              <a:rPr lang="en-US" sz="14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5059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– 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Upwork</a:t>
            </a:r>
            <a:r>
              <a:rPr lang="en-US" sz="14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2035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– 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ZipRecruiter</a:t>
            </a:r>
            <a:r>
              <a:rPr lang="en-US" sz="14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836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–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BeBee</a:t>
            </a:r>
            <a:r>
              <a:rPr lang="en-US" sz="14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835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– 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Indeed</a:t>
            </a:r>
            <a:r>
              <a:rPr lang="en-US" sz="14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742</a:t>
            </a:r>
            <a:r>
              <a:rPr lang="en-US" sz="14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400" b="1" dirty="0">
              <a:solidFill>
                <a:schemeClr val="accent5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070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13155</TotalTime>
  <Words>955</Words>
  <Application>Microsoft Office PowerPoint</Application>
  <PresentationFormat>Widescreen</PresentationFormat>
  <Paragraphs>185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72 Black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ISIK EREM</dc:creator>
  <cp:lastModifiedBy>ISIK EREM</cp:lastModifiedBy>
  <cp:revision>147</cp:revision>
  <dcterms:created xsi:type="dcterms:W3CDTF">2023-03-24T07:00:11Z</dcterms:created>
  <dcterms:modified xsi:type="dcterms:W3CDTF">2023-04-14T13:02:22Z</dcterms:modified>
</cp:coreProperties>
</file>